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1" r:id="rId2"/>
    <p:sldId id="256" r:id="rId3"/>
    <p:sldId id="257" r:id="rId4"/>
    <p:sldId id="270" r:id="rId5"/>
    <p:sldId id="258" r:id="rId6"/>
    <p:sldId id="261" r:id="rId7"/>
    <p:sldId id="262" r:id="rId8"/>
    <p:sldId id="263" r:id="rId9"/>
    <p:sldId id="277" r:id="rId10"/>
    <p:sldId id="265" r:id="rId11"/>
    <p:sldId id="278" r:id="rId12"/>
    <p:sldId id="268" r:id="rId13"/>
    <p:sldId id="272" r:id="rId14"/>
    <p:sldId id="269" r:id="rId15"/>
    <p:sldId id="274" r:id="rId16"/>
    <p:sldId id="276" r:id="rId17"/>
    <p:sldId id="273" r:id="rId18"/>
    <p:sldId id="275" r:id="rId19"/>
    <p:sldId id="280" r:id="rId20"/>
    <p:sldId id="281" r:id="rId21"/>
    <p:sldId id="282" r:id="rId22"/>
    <p:sldId id="283" r:id="rId23"/>
    <p:sldId id="284" r:id="rId24"/>
    <p:sldId id="285" r:id="rId25"/>
    <p:sldId id="286" r:id="rId26"/>
    <p:sldId id="287" r:id="rId27"/>
    <p:sldId id="288" r:id="rId28"/>
    <p:sldId id="289" r:id="rId29"/>
    <p:sldId id="290"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20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61425" autoAdjust="0"/>
  </p:normalViewPr>
  <p:slideViewPr>
    <p:cSldViewPr>
      <p:cViewPr varScale="1">
        <p:scale>
          <a:sx n="65" d="100"/>
          <a:sy n="65" d="100"/>
        </p:scale>
        <p:origin x="-131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roxannesholevar:Documents:Peroxidase%20Activity%20Control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377991145541104"/>
          <c:y val="4.1127044157155915E-2"/>
          <c:w val="0.82076106968989571"/>
          <c:h val="0.793763839846789"/>
        </c:manualLayout>
      </c:layout>
      <c:scatterChart>
        <c:scatterStyle val="smoothMarker"/>
        <c:varyColors val="0"/>
        <c:ser>
          <c:idx val="0"/>
          <c:order val="0"/>
          <c:tx>
            <c:v>LmbB2 + peroxide</c:v>
          </c:tx>
          <c:spPr>
            <a:ln>
              <a:solidFill>
                <a:schemeClr val="accent2"/>
              </a:solidFill>
            </a:ln>
          </c:spPr>
          <c:marker>
            <c:spPr>
              <a:solidFill>
                <a:schemeClr val="accent2"/>
              </a:solidFill>
              <a:ln>
                <a:solidFill>
                  <a:schemeClr val="accent2"/>
                </a:solidFill>
              </a:ln>
            </c:spPr>
          </c:marker>
          <c:xVal>
            <c:numRef>
              <c:f>Sheet2!$A$2:$A$6</c:f>
              <c:numCache>
                <c:formatCode>General</c:formatCode>
                <c:ptCount val="5"/>
                <c:pt idx="0">
                  <c:v>0</c:v>
                </c:pt>
                <c:pt idx="1">
                  <c:v>2</c:v>
                </c:pt>
                <c:pt idx="2">
                  <c:v>4</c:v>
                </c:pt>
                <c:pt idx="3">
                  <c:v>6</c:v>
                </c:pt>
                <c:pt idx="4">
                  <c:v>8</c:v>
                </c:pt>
              </c:numCache>
            </c:numRef>
          </c:xVal>
          <c:yVal>
            <c:numRef>
              <c:f>Sheet2!$B$2:$B$6</c:f>
              <c:numCache>
                <c:formatCode>General</c:formatCode>
                <c:ptCount val="5"/>
                <c:pt idx="0">
                  <c:v>0</c:v>
                </c:pt>
                <c:pt idx="1">
                  <c:v>9.9580000000000002</c:v>
                </c:pt>
                <c:pt idx="2">
                  <c:v>30.189</c:v>
                </c:pt>
                <c:pt idx="3">
                  <c:v>43.032000000000011</c:v>
                </c:pt>
                <c:pt idx="4">
                  <c:v>45.926000000000002</c:v>
                </c:pt>
              </c:numCache>
            </c:numRef>
          </c:yVal>
          <c:smooth val="1"/>
        </c:ser>
        <c:ser>
          <c:idx val="1"/>
          <c:order val="1"/>
          <c:tx>
            <c:v>Free hemin</c:v>
          </c:tx>
          <c:spPr>
            <a:ln>
              <a:solidFill>
                <a:srgbClr val="000000"/>
              </a:solidFill>
            </a:ln>
          </c:spPr>
          <c:marker>
            <c:spPr>
              <a:solidFill>
                <a:srgbClr val="000000"/>
              </a:solidFill>
              <a:ln>
                <a:solidFill>
                  <a:srgbClr val="000000"/>
                </a:solidFill>
              </a:ln>
            </c:spPr>
          </c:marker>
          <c:xVal>
            <c:numRef>
              <c:f>Sheet2!$A$2:$A$6</c:f>
              <c:numCache>
                <c:formatCode>General</c:formatCode>
                <c:ptCount val="5"/>
                <c:pt idx="0">
                  <c:v>0</c:v>
                </c:pt>
                <c:pt idx="1">
                  <c:v>2</c:v>
                </c:pt>
                <c:pt idx="2">
                  <c:v>4</c:v>
                </c:pt>
                <c:pt idx="3">
                  <c:v>6</c:v>
                </c:pt>
                <c:pt idx="4">
                  <c:v>8</c:v>
                </c:pt>
              </c:numCache>
            </c:numRef>
          </c:xVal>
          <c:yVal>
            <c:numRef>
              <c:f>Sheet2!$C$2:$C$6</c:f>
              <c:numCache>
                <c:formatCode>General</c:formatCode>
                <c:ptCount val="5"/>
                <c:pt idx="0">
                  <c:v>0</c:v>
                </c:pt>
                <c:pt idx="1">
                  <c:v>2.1419999999999999</c:v>
                </c:pt>
                <c:pt idx="2">
                  <c:v>2.1159999999999997</c:v>
                </c:pt>
                <c:pt idx="3">
                  <c:v>2.2670000000000012</c:v>
                </c:pt>
                <c:pt idx="4">
                  <c:v>2.137</c:v>
                </c:pt>
              </c:numCache>
            </c:numRef>
          </c:yVal>
          <c:smooth val="1"/>
        </c:ser>
        <c:ser>
          <c:idx val="2"/>
          <c:order val="2"/>
          <c:tx>
            <c:v>LmbB2 - peroxide</c:v>
          </c:tx>
          <c:spPr>
            <a:ln>
              <a:solidFill>
                <a:srgbClr val="000000"/>
              </a:solidFill>
            </a:ln>
          </c:spPr>
          <c:marker>
            <c:spPr>
              <a:solidFill>
                <a:srgbClr val="000000"/>
              </a:solidFill>
              <a:ln>
                <a:solidFill>
                  <a:srgbClr val="000000"/>
                </a:solidFill>
              </a:ln>
            </c:spPr>
          </c:marker>
          <c:xVal>
            <c:numRef>
              <c:f>Sheet2!$A$2:$A$6</c:f>
              <c:numCache>
                <c:formatCode>General</c:formatCode>
                <c:ptCount val="5"/>
                <c:pt idx="0">
                  <c:v>0</c:v>
                </c:pt>
                <c:pt idx="1">
                  <c:v>2</c:v>
                </c:pt>
                <c:pt idx="2">
                  <c:v>4</c:v>
                </c:pt>
                <c:pt idx="3">
                  <c:v>6</c:v>
                </c:pt>
                <c:pt idx="4">
                  <c:v>8</c:v>
                </c:pt>
              </c:numCache>
            </c:numRef>
          </c:xVal>
          <c:yVal>
            <c:numRef>
              <c:f>Sheet2!$D$2:$D$6</c:f>
              <c:numCache>
                <c:formatCode>General</c:formatCode>
                <c:ptCount val="5"/>
                <c:pt idx="0">
                  <c:v>0</c:v>
                </c:pt>
                <c:pt idx="1">
                  <c:v>6.2239999999999975</c:v>
                </c:pt>
                <c:pt idx="2">
                  <c:v>10.126000000000001</c:v>
                </c:pt>
                <c:pt idx="3">
                  <c:v>9.7260000000000009</c:v>
                </c:pt>
                <c:pt idx="4">
                  <c:v>9.1050000000000004</c:v>
                </c:pt>
              </c:numCache>
            </c:numRef>
          </c:yVal>
          <c:smooth val="1"/>
        </c:ser>
        <c:ser>
          <c:idx val="3"/>
          <c:order val="3"/>
          <c:tx>
            <c:v>Blank</c:v>
          </c:tx>
          <c:spPr>
            <a:ln>
              <a:solidFill>
                <a:srgbClr val="000000"/>
              </a:solidFill>
            </a:ln>
          </c:spPr>
          <c:marker>
            <c:spPr>
              <a:solidFill>
                <a:srgbClr val="000000"/>
              </a:solidFill>
              <a:ln>
                <a:solidFill>
                  <a:srgbClr val="000000"/>
                </a:solidFill>
              </a:ln>
            </c:spPr>
          </c:marker>
          <c:xVal>
            <c:numRef>
              <c:f>Sheet2!$A$2:$A$6</c:f>
              <c:numCache>
                <c:formatCode>General</c:formatCode>
                <c:ptCount val="5"/>
                <c:pt idx="0">
                  <c:v>0</c:v>
                </c:pt>
                <c:pt idx="1">
                  <c:v>2</c:v>
                </c:pt>
                <c:pt idx="2">
                  <c:v>4</c:v>
                </c:pt>
                <c:pt idx="3">
                  <c:v>6</c:v>
                </c:pt>
                <c:pt idx="4">
                  <c:v>8</c:v>
                </c:pt>
              </c:numCache>
            </c:numRef>
          </c:xVal>
          <c:yVal>
            <c:numRef>
              <c:f>Sheet2!$E$2:$E$6</c:f>
              <c:numCache>
                <c:formatCode>General</c:formatCode>
                <c:ptCount val="5"/>
                <c:pt idx="0">
                  <c:v>0</c:v>
                </c:pt>
                <c:pt idx="1">
                  <c:v>0.999</c:v>
                </c:pt>
                <c:pt idx="2">
                  <c:v>0.98799999999999999</c:v>
                </c:pt>
                <c:pt idx="3">
                  <c:v>1.0001</c:v>
                </c:pt>
                <c:pt idx="4">
                  <c:v>0.999</c:v>
                </c:pt>
              </c:numCache>
            </c:numRef>
          </c:yVal>
          <c:smooth val="1"/>
        </c:ser>
        <c:dLbls>
          <c:showLegendKey val="0"/>
          <c:showVal val="0"/>
          <c:showCatName val="0"/>
          <c:showSerName val="0"/>
          <c:showPercent val="0"/>
          <c:showBubbleSize val="0"/>
        </c:dLbls>
        <c:axId val="78266368"/>
        <c:axId val="78268672"/>
      </c:scatterChart>
      <c:valAx>
        <c:axId val="78266368"/>
        <c:scaling>
          <c:orientation val="minMax"/>
        </c:scaling>
        <c:delete val="0"/>
        <c:axPos val="b"/>
        <c:title>
          <c:tx>
            <c:rich>
              <a:bodyPr/>
              <a:lstStyle/>
              <a:p>
                <a:pPr>
                  <a:defRPr sz="2000"/>
                </a:pPr>
                <a:r>
                  <a:rPr lang="en-US" sz="2000"/>
                  <a:t>Time (min)</a:t>
                </a:r>
              </a:p>
            </c:rich>
          </c:tx>
          <c:layout>
            <c:manualLayout>
              <c:xMode val="edge"/>
              <c:yMode val="edge"/>
              <c:x val="0.42262519833980888"/>
              <c:y val="0.93830943376426612"/>
            </c:manualLayout>
          </c:layout>
          <c:overlay val="0"/>
        </c:title>
        <c:numFmt formatCode="General" sourceLinked="1"/>
        <c:majorTickMark val="out"/>
        <c:minorTickMark val="none"/>
        <c:tickLblPos val="nextTo"/>
        <c:crossAx val="78268672"/>
        <c:crosses val="autoZero"/>
        <c:crossBetween val="midCat"/>
      </c:valAx>
      <c:valAx>
        <c:axId val="78268672"/>
        <c:scaling>
          <c:orientation val="minMax"/>
        </c:scaling>
        <c:delete val="0"/>
        <c:axPos val="l"/>
        <c:title>
          <c:tx>
            <c:rich>
              <a:bodyPr/>
              <a:lstStyle/>
              <a:p>
                <a:pPr>
                  <a:defRPr sz="2000" b="1">
                    <a:latin typeface="+mj-lt"/>
                  </a:defRPr>
                </a:pPr>
                <a:r>
                  <a:rPr lang="en-US" sz="2000" b="1">
                    <a:latin typeface="+mj-lt"/>
                  </a:rPr>
                  <a:t>[L-DOPA] (uM)</a:t>
                </a:r>
              </a:p>
            </c:rich>
          </c:tx>
          <c:layout>
            <c:manualLayout>
              <c:xMode val="edge"/>
              <c:yMode val="edge"/>
              <c:x val="0"/>
              <c:y val="0.27320134256249379"/>
            </c:manualLayout>
          </c:layout>
          <c:overlay val="0"/>
        </c:title>
        <c:numFmt formatCode="General" sourceLinked="1"/>
        <c:majorTickMark val="out"/>
        <c:minorTickMark val="none"/>
        <c:tickLblPos val="nextTo"/>
        <c:crossAx val="78266368"/>
        <c:crosses val="autoZero"/>
        <c:crossBetween val="midCat"/>
      </c:valAx>
    </c:plotArea>
    <c:legend>
      <c:legendPos val="r"/>
      <c:layout>
        <c:manualLayout>
          <c:xMode val="edge"/>
          <c:yMode val="edge"/>
          <c:x val="0.633270094040015"/>
          <c:y val="0.1958746701187204"/>
          <c:w val="0.33936053365247659"/>
          <c:h val="0.40261543897677976"/>
        </c:manualLayout>
      </c:layout>
      <c:overlay val="0"/>
    </c:legend>
    <c:plotVisOnly val="1"/>
    <c:dispBlanksAs val="gap"/>
    <c:showDLblsOverMax val="0"/>
  </c:chart>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17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E2BB58DA-3001-4079-AF2E-321DDD37B4BE}" type="datetimeFigureOut">
              <a:rPr lang="en-US"/>
              <a:pPr>
                <a:defRPr/>
              </a:pPr>
              <a:t>6/8/2016</a:t>
            </a:fld>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E83449B9-A3A2-4CCA-929C-029419FE4B43}" type="slidenum">
              <a:rPr lang="en-US"/>
              <a:pPr>
                <a:defRPr/>
              </a:pPr>
              <a:t>‹#›</a:t>
            </a:fld>
            <a:endParaRPr lang="en-US"/>
          </a:p>
        </p:txBody>
      </p:sp>
    </p:spTree>
    <p:extLst>
      <p:ext uri="{BB962C8B-B14F-4D97-AF65-F5344CB8AC3E}">
        <p14:creationId xmlns:p14="http://schemas.microsoft.com/office/powerpoint/2010/main" val="2603002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3449B9-A3A2-4CCA-929C-029419FE4B43}"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US" smtClean="0"/>
              <a:t>If your research involves the analysis of text, then the PROCESS of analyzing that text can be a very significant part of the research. Adjust the information on each slide to represent accurately what your research accomplishes. </a:t>
            </a:r>
          </a:p>
          <a:p>
            <a:endParaRPr lang="en-US" smtClean="0"/>
          </a:p>
          <a:p>
            <a:r>
              <a:rPr lang="en-US" smtClean="0"/>
              <a:t>For example, </a:t>
            </a:r>
          </a:p>
          <a:p>
            <a:pPr>
              <a:buFontTx/>
              <a:buChar char="•"/>
            </a:pPr>
            <a:r>
              <a:rPr lang="en-US" smtClean="0"/>
              <a:t>The method may be textual analysis of Shelley sentence structure and style in his personal letters for the purpose of comparing that style to his published work. </a:t>
            </a:r>
          </a:p>
          <a:p>
            <a:pPr>
              <a:buFontTx/>
              <a:buChar char="•"/>
            </a:pPr>
            <a:r>
              <a:rPr lang="en-US" smtClean="0"/>
              <a:t>The “data” are the letters and published works – perhaps examples of the specific style could be articulated on the slide</a:t>
            </a:r>
          </a:p>
          <a:p>
            <a:pPr>
              <a:buFontTx/>
              <a:buChar char="•"/>
            </a:pPr>
            <a:r>
              <a:rPr lang="en-US" smtClean="0"/>
              <a:t>The interpretation would be the style revealed by the textual analysis – patterns, anomalies etc</a:t>
            </a:r>
          </a:p>
          <a:p>
            <a:pPr>
              <a:buFontTx/>
              <a:buChar char="•"/>
            </a:pPr>
            <a:r>
              <a:rPr lang="en-US" smtClean="0"/>
              <a:t>The conclusion is what the analysis tells you about the larger question (Is Shelley’s personal style reflected in his published works?)</a:t>
            </a:r>
          </a:p>
        </p:txBody>
      </p:sp>
      <p:sp>
        <p:nvSpPr>
          <p:cNvPr id="29700" name="Slide Number Placeholder 3"/>
          <p:cNvSpPr>
            <a:spLocks noGrp="1"/>
          </p:cNvSpPr>
          <p:nvPr>
            <p:ph type="sldNum" sz="quarter" idx="5"/>
          </p:nvPr>
        </p:nvSpPr>
        <p:spPr>
          <a:noFill/>
        </p:spPr>
        <p:txBody>
          <a:bodyPr/>
          <a:lstStyle/>
          <a:p>
            <a:fld id="{D4E85986-8845-4187-94FD-234F90A58FBE}"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lnSpc>
                <a:spcPct val="90000"/>
              </a:lnSpc>
            </a:pPr>
            <a:r>
              <a:rPr lang="en-US" sz="1100" dirty="0" smtClean="0"/>
              <a:t>Basically, your specific plan – how you’re going to implement your strategy</a:t>
            </a:r>
            <a:r>
              <a:rPr lang="en-US" sz="1100" baseline="0" dirty="0" smtClean="0"/>
              <a:t> </a:t>
            </a:r>
            <a:r>
              <a:rPr lang="en-US" sz="1100" dirty="0" smtClean="0"/>
              <a:t>to solve the problem or investigate</a:t>
            </a:r>
            <a:r>
              <a:rPr lang="en-US" sz="1100" baseline="0" dirty="0" smtClean="0"/>
              <a:t> the puzzling observation you have made. </a:t>
            </a:r>
          </a:p>
          <a:p>
            <a:pPr eaLnBrk="1" hangingPunct="1">
              <a:lnSpc>
                <a:spcPct val="90000"/>
              </a:lnSpc>
            </a:pPr>
            <a:endParaRPr lang="en-US" sz="1100" dirty="0" smtClean="0"/>
          </a:p>
          <a:p>
            <a:pPr eaLnBrk="1" hangingPunct="1">
              <a:lnSpc>
                <a:spcPct val="90000"/>
              </a:lnSpc>
            </a:pPr>
            <a:r>
              <a:rPr lang="en-US" sz="1100" dirty="0" smtClean="0"/>
              <a:t>Break your project into a series of goals you have achieved and perhaps some you may still be working on. OR break your project into</a:t>
            </a:r>
            <a:r>
              <a:rPr lang="en-US" sz="1100" baseline="0" dirty="0" smtClean="0"/>
              <a:t> a series of steps that you will progress through. </a:t>
            </a:r>
          </a:p>
          <a:p>
            <a:pPr eaLnBrk="1" hangingPunct="1">
              <a:lnSpc>
                <a:spcPct val="90000"/>
              </a:lnSpc>
            </a:pPr>
            <a:endParaRPr lang="en-US" sz="1100" baseline="0" dirty="0" smtClean="0"/>
          </a:p>
          <a:p>
            <a:pPr eaLnBrk="1" hangingPunct="1">
              <a:lnSpc>
                <a:spcPct val="90000"/>
              </a:lnSpc>
            </a:pPr>
            <a:r>
              <a:rPr lang="en-US" sz="1100" baseline="0" dirty="0" smtClean="0"/>
              <a:t>If we think about your project as a story – then the goals or steps are the fundamental plot elements that move the story forward. When discovering your plot elements, think about the ideal scenario for your summer of research. If everything worked out as you hope – what will you accomplish? Framing the future in this way helps the audience see the path you are going to take when tackling this project. Certainly, some of the goals/steps you will not have accomplished – and perhaps they </a:t>
            </a:r>
            <a:r>
              <a:rPr lang="en-US" sz="1100" i="1" baseline="0" dirty="0" smtClean="0"/>
              <a:t>still</a:t>
            </a:r>
            <a:r>
              <a:rPr lang="en-US" sz="1100" i="0" baseline="0" dirty="0" smtClean="0"/>
              <a:t> won’t be accomplished even after a whole summer. This is ok and normal. </a:t>
            </a:r>
            <a:endParaRPr lang="en-US" sz="1100" baseline="0" dirty="0" smtClean="0"/>
          </a:p>
          <a:p>
            <a:pPr eaLnBrk="1" hangingPunct="1">
              <a:lnSpc>
                <a:spcPct val="90000"/>
              </a:lnSpc>
            </a:pPr>
            <a:endParaRPr lang="en-US" sz="1100" dirty="0" smtClean="0"/>
          </a:p>
          <a:p>
            <a:pPr eaLnBrk="1" hangingPunct="1">
              <a:lnSpc>
                <a:spcPct val="90000"/>
              </a:lnSpc>
            </a:pPr>
            <a:r>
              <a:rPr lang="en-US" sz="1100" dirty="0" smtClean="0"/>
              <a:t>This slide works really well as a bulleted list of goals or steps (perhaps with some description)– you will revisit this slide during your presentation to show your</a:t>
            </a:r>
            <a:r>
              <a:rPr lang="en-US" sz="1100" baseline="0" dirty="0" smtClean="0"/>
              <a:t> progress. </a:t>
            </a:r>
            <a:endParaRPr lang="en-US" sz="1100" dirty="0" smtClean="0"/>
          </a:p>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US" dirty="0" smtClean="0"/>
              <a:t>Remember</a:t>
            </a:r>
            <a:r>
              <a:rPr lang="en-US" baseline="0" dirty="0" smtClean="0"/>
              <a:t> how I said that your presentation is like </a:t>
            </a:r>
            <a:r>
              <a:rPr lang="en-US" i="1" baseline="0" dirty="0" smtClean="0"/>
              <a:t>telling a story</a:t>
            </a:r>
            <a:r>
              <a:rPr lang="en-US" i="0" baseline="0" dirty="0" smtClean="0"/>
              <a:t>? Well, every good story brings closure at the end. This is your slide for closure. Help the audience see how your work is making an impact on the exciting area of inquiry that you framed at the beginning of this talk. </a:t>
            </a:r>
          </a:p>
          <a:p>
            <a:endParaRPr lang="en-US" i="0" baseline="0" dirty="0" smtClean="0"/>
          </a:p>
          <a:p>
            <a:r>
              <a:rPr lang="en-US" i="0" baseline="0" dirty="0" smtClean="0"/>
              <a:t>To some extent, </a:t>
            </a:r>
            <a:r>
              <a:rPr lang="en-US" i="1" baseline="0" dirty="0" smtClean="0"/>
              <a:t>every research talk is a story about work-in-progress</a:t>
            </a:r>
            <a:r>
              <a:rPr lang="en-US" i="0" baseline="0" dirty="0" smtClean="0"/>
              <a:t>. There is always something else to learn, somewhere else to investigate or another lens to view these data through. This should not stop you from telling the very best story that you can at that moment in time. </a:t>
            </a:r>
            <a:endParaRPr lang="en-US" dirty="0" smtClean="0"/>
          </a:p>
        </p:txBody>
      </p:sp>
      <p:sp>
        <p:nvSpPr>
          <p:cNvPr id="30724" name="Slide Number Placeholder 3"/>
          <p:cNvSpPr>
            <a:spLocks noGrp="1"/>
          </p:cNvSpPr>
          <p:nvPr>
            <p:ph type="sldNum" sz="quarter" idx="5"/>
          </p:nvPr>
        </p:nvSpPr>
        <p:spPr>
          <a:noFill/>
        </p:spPr>
        <p:txBody>
          <a:bodyPr/>
          <a:lstStyle/>
          <a:p>
            <a:fld id="{12FE892E-44BC-4562-9CD2-5952EB5FC838}"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eaLnBrk="1" hangingPunct="1"/>
            <a:r>
              <a:rPr lang="en-US" dirty="0" smtClean="0"/>
              <a:t>The acknowledgements slide does not count toward your total slide number.</a:t>
            </a:r>
          </a:p>
        </p:txBody>
      </p:sp>
      <p:sp>
        <p:nvSpPr>
          <p:cNvPr id="31748" name="Slide Number Placeholder 3"/>
          <p:cNvSpPr>
            <a:spLocks noGrp="1"/>
          </p:cNvSpPr>
          <p:nvPr>
            <p:ph type="sldNum" sz="quarter" idx="5"/>
          </p:nvPr>
        </p:nvSpPr>
        <p:spPr>
          <a:noFill/>
        </p:spPr>
        <p:txBody>
          <a:bodyPr/>
          <a:lstStyle/>
          <a:p>
            <a:fld id="{1995BDF8-189F-41CD-815D-3333F41022ED}"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US" dirty="0" smtClean="0"/>
              <a:t>All these slides were created by Dr. Keri Colabroy using data from her research and by a graduate of the class of 2015. Do not share without permission. </a:t>
            </a:r>
          </a:p>
        </p:txBody>
      </p:sp>
      <p:sp>
        <p:nvSpPr>
          <p:cNvPr id="32772" name="Slide Number Placeholder 3"/>
          <p:cNvSpPr>
            <a:spLocks noGrp="1"/>
          </p:cNvSpPr>
          <p:nvPr>
            <p:ph type="sldNum" sz="quarter" idx="5"/>
          </p:nvPr>
        </p:nvSpPr>
        <p:spPr>
          <a:noFill/>
        </p:spPr>
        <p:txBody>
          <a:bodyPr/>
          <a:lstStyle/>
          <a:p>
            <a:fld id="{728A03BA-AC63-4E51-B789-F2C7139344BF}" type="slidenum">
              <a:rPr lang="en-US" smtClean="0"/>
              <a:pPr/>
              <a:t>15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spcBef>
                <a:spcPct val="0"/>
              </a:spcBef>
            </a:pPr>
            <a:r>
              <a:rPr lang="en-US" dirty="0" smtClean="0"/>
              <a:t>This is an example of a background slide that I would use as an introduction. </a:t>
            </a:r>
          </a:p>
          <a:p>
            <a:pPr eaLnBrk="1" hangingPunct="1">
              <a:spcBef>
                <a:spcPct val="0"/>
              </a:spcBef>
            </a:pPr>
            <a:endParaRPr lang="en-US" dirty="0" smtClean="0"/>
          </a:p>
          <a:p>
            <a:pPr eaLnBrk="1" hangingPunct="1">
              <a:spcBef>
                <a:spcPct val="0"/>
              </a:spcBef>
            </a:pPr>
            <a:r>
              <a:rPr lang="en-US" dirty="0" smtClean="0"/>
              <a:t>Things to note: </a:t>
            </a:r>
          </a:p>
          <a:p>
            <a:pPr eaLnBrk="1" hangingPunct="1">
              <a:spcBef>
                <a:spcPct val="0"/>
              </a:spcBef>
              <a:buFontTx/>
              <a:buChar char="-"/>
            </a:pPr>
            <a:r>
              <a:rPr lang="en-US" dirty="0" smtClean="0"/>
              <a:t>I am saying a lot more than what is written here on the slide. The slide is not full of information, rather it has the main points: i.e. natural products are used in many areas of human medicine. </a:t>
            </a:r>
          </a:p>
          <a:p>
            <a:pPr eaLnBrk="1" hangingPunct="1">
              <a:spcBef>
                <a:spcPct val="0"/>
              </a:spcBef>
              <a:buFontTx/>
              <a:buChar char="-"/>
            </a:pPr>
            <a:r>
              <a:rPr lang="en-US" dirty="0" smtClean="0"/>
              <a:t>The goal is to balance the amount of information that is on the slide with what you are verbally going to communicate to the audience. </a:t>
            </a:r>
          </a:p>
          <a:p>
            <a:pPr eaLnBrk="1" hangingPunct="1">
              <a:spcBef>
                <a:spcPct val="0"/>
              </a:spcBef>
              <a:buFontTx/>
              <a:buChar char="-"/>
            </a:pPr>
            <a:r>
              <a:rPr lang="en-US" dirty="0" smtClean="0"/>
              <a:t>Notice the information I would be delivering on this slide has been referenced by two literature references at the bottom. </a:t>
            </a:r>
          </a:p>
          <a:p>
            <a:pPr eaLnBrk="1" hangingPunct="1">
              <a:spcBef>
                <a:spcPct val="0"/>
              </a:spcBef>
              <a:buFontTx/>
              <a:buChar char="-"/>
            </a:pPr>
            <a:r>
              <a:rPr lang="en-US" dirty="0" smtClean="0"/>
              <a:t>Notice the text is large (32 pt minimum, excluding references) and the slide is balanced with images and text. </a:t>
            </a:r>
          </a:p>
          <a:p>
            <a:pPr eaLnBrk="1" hangingPunct="1">
              <a:spcBef>
                <a:spcPct val="0"/>
              </a:spcBef>
              <a:buFontTx/>
              <a:buChar char="-"/>
            </a:pPr>
            <a:r>
              <a:rPr lang="en-US" dirty="0" smtClean="0"/>
              <a:t>The title is descriptive yet not too long. </a:t>
            </a:r>
          </a:p>
          <a:p>
            <a:pPr eaLnBrk="1" hangingPunct="1">
              <a:spcBef>
                <a:spcPct val="0"/>
              </a:spcBef>
            </a:pPr>
            <a:endParaRPr lang="en-US" dirty="0" smtClean="0"/>
          </a:p>
        </p:txBody>
      </p:sp>
      <p:sp>
        <p:nvSpPr>
          <p:cNvPr id="33796" name="Slide Number Placeholder 3"/>
          <p:cNvSpPr>
            <a:spLocks noGrp="1"/>
          </p:cNvSpPr>
          <p:nvPr>
            <p:ph type="sldNum" sz="quarter" idx="5"/>
          </p:nvPr>
        </p:nvSpPr>
        <p:spPr>
          <a:noFill/>
        </p:spPr>
        <p:txBody>
          <a:bodyPr/>
          <a:lstStyle/>
          <a:p>
            <a:fld id="{9F40C435-84C6-400C-B386-E0431F33B311}" type="slidenum">
              <a:rPr lang="en-US" smtClean="0"/>
              <a:pPr/>
              <a:t>16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spcBef>
                <a:spcPct val="0"/>
              </a:spcBef>
            </a:pPr>
            <a:r>
              <a:rPr lang="en-US" dirty="0" smtClean="0"/>
              <a:t>Things to note:</a:t>
            </a:r>
          </a:p>
          <a:p>
            <a:pPr eaLnBrk="1" hangingPunct="1">
              <a:spcBef>
                <a:spcPct val="0"/>
              </a:spcBef>
            </a:pPr>
            <a:endParaRPr lang="en-US" dirty="0" smtClean="0"/>
          </a:p>
          <a:p>
            <a:pPr eaLnBrk="1" hangingPunct="1">
              <a:spcBef>
                <a:spcPct val="0"/>
              </a:spcBef>
            </a:pPr>
            <a:r>
              <a:rPr lang="en-US" dirty="0" smtClean="0"/>
              <a:t>The plot has been simplified to be as easy to read as possible:</a:t>
            </a:r>
          </a:p>
          <a:p>
            <a:pPr eaLnBrk="1" hangingPunct="1">
              <a:spcBef>
                <a:spcPct val="0"/>
              </a:spcBef>
              <a:buFontTx/>
              <a:buChar char="-"/>
            </a:pPr>
            <a:r>
              <a:rPr lang="en-US" dirty="0" smtClean="0"/>
              <a:t>Large data points in different shapes</a:t>
            </a:r>
          </a:p>
          <a:p>
            <a:pPr eaLnBrk="1" hangingPunct="1">
              <a:spcBef>
                <a:spcPct val="0"/>
              </a:spcBef>
              <a:buFontTx/>
              <a:buChar char="-"/>
            </a:pPr>
            <a:r>
              <a:rPr lang="en-US" dirty="0" smtClean="0"/>
              <a:t>Thick lines</a:t>
            </a:r>
          </a:p>
          <a:p>
            <a:pPr eaLnBrk="1" hangingPunct="1">
              <a:spcBef>
                <a:spcPct val="0"/>
              </a:spcBef>
              <a:buFontTx/>
              <a:buChar char="-"/>
            </a:pPr>
            <a:r>
              <a:rPr lang="en-US" dirty="0" smtClean="0"/>
              <a:t>No gridlines (they are too busy when viewed at a distance)</a:t>
            </a:r>
          </a:p>
          <a:p>
            <a:pPr eaLnBrk="1" hangingPunct="1">
              <a:spcBef>
                <a:spcPct val="0"/>
              </a:spcBef>
              <a:buFontTx/>
              <a:buChar char="-"/>
            </a:pPr>
            <a:r>
              <a:rPr lang="en-US" dirty="0" smtClean="0"/>
              <a:t>All plot labels are in large font and boldface so they are easily readable at a distance. </a:t>
            </a:r>
          </a:p>
          <a:p>
            <a:pPr eaLnBrk="1" hangingPunct="1">
              <a:spcBef>
                <a:spcPct val="0"/>
              </a:spcBef>
              <a:buFontTx/>
              <a:buChar char="-"/>
            </a:pPr>
            <a:r>
              <a:rPr lang="en-US" dirty="0" smtClean="0"/>
              <a:t>The use of animation (view the slide in “slideshow” to see the animation) introduces the featured information when the presenter is ready. </a:t>
            </a:r>
          </a:p>
          <a:p>
            <a:pPr eaLnBrk="1" hangingPunct="1">
              <a:spcBef>
                <a:spcPct val="0"/>
              </a:spcBef>
              <a:buFontTx/>
              <a:buChar char="-"/>
            </a:pPr>
            <a:r>
              <a:rPr lang="en-US" dirty="0" smtClean="0"/>
              <a:t>The key point in this dataset (the “blue” line) is highlighted by using a different color and by using animation to focus the audience’s attention on it at the right moment in the talk. </a:t>
            </a:r>
          </a:p>
          <a:p>
            <a:pPr eaLnBrk="1" hangingPunct="1">
              <a:spcBef>
                <a:spcPct val="0"/>
              </a:spcBef>
              <a:buFontTx/>
              <a:buChar char="-"/>
            </a:pPr>
            <a:endParaRPr lang="en-US" dirty="0" smtClean="0"/>
          </a:p>
          <a:p>
            <a:pPr eaLnBrk="1" hangingPunct="1">
              <a:spcBef>
                <a:spcPct val="0"/>
              </a:spcBef>
            </a:pPr>
            <a:r>
              <a:rPr lang="en-US" dirty="0" smtClean="0"/>
              <a:t>The slide has a title and subtitle</a:t>
            </a:r>
          </a:p>
          <a:p>
            <a:pPr eaLnBrk="1" hangingPunct="1">
              <a:spcBef>
                <a:spcPct val="0"/>
              </a:spcBef>
              <a:buFontTx/>
              <a:buChar char="-"/>
            </a:pPr>
            <a:r>
              <a:rPr lang="en-US" dirty="0" smtClean="0"/>
              <a:t>The title generally orients the reader to where this slide belongs in the presentation</a:t>
            </a:r>
          </a:p>
          <a:p>
            <a:pPr eaLnBrk="1" hangingPunct="1">
              <a:spcBef>
                <a:spcPct val="0"/>
              </a:spcBef>
              <a:buFontTx/>
              <a:buChar char="-"/>
            </a:pPr>
            <a:r>
              <a:rPr lang="en-US" dirty="0" smtClean="0"/>
              <a:t>The subtitle gives more specific information about this slide in particular</a:t>
            </a:r>
          </a:p>
          <a:p>
            <a:pPr eaLnBrk="1" hangingPunct="1">
              <a:spcBef>
                <a:spcPct val="0"/>
              </a:spcBef>
              <a:buFontTx/>
              <a:buChar char="-"/>
            </a:pPr>
            <a:endParaRPr lang="en-US" dirty="0" smtClean="0"/>
          </a:p>
          <a:p>
            <a:pPr eaLnBrk="1" hangingPunct="1">
              <a:spcBef>
                <a:spcPct val="0"/>
              </a:spcBef>
            </a:pPr>
            <a:r>
              <a:rPr lang="en-US" dirty="0" smtClean="0"/>
              <a:t>The work is referenced – in this instance, the student and collaborator that collected these data are indicated at the bottom of the slide. If you are the presenter and you personally collected the data, you do not need to reference yourself. Otherwise, reference whomever collected the data you are talking about. </a:t>
            </a:r>
          </a:p>
        </p:txBody>
      </p:sp>
      <p:sp>
        <p:nvSpPr>
          <p:cNvPr id="34820" name="Slide Number Placeholder 3"/>
          <p:cNvSpPr>
            <a:spLocks noGrp="1"/>
          </p:cNvSpPr>
          <p:nvPr>
            <p:ph type="sldNum" sz="quarter" idx="5"/>
          </p:nvPr>
        </p:nvSpPr>
        <p:spPr>
          <a:noFill/>
        </p:spPr>
        <p:txBody>
          <a:bodyPr/>
          <a:lstStyle/>
          <a:p>
            <a:fld id="{E0276A05-FB14-4305-9858-C9EF5CE5A7BD}" type="slidenum">
              <a:rPr lang="en-US" smtClean="0"/>
              <a:pPr/>
              <a:t>17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en-US" dirty="0" smtClean="0"/>
              <a:t>Notice how this slide uses animation to deliver one piece of information at a time and color to connect two sets of information (view in “slideshow” to see the animation).</a:t>
            </a:r>
          </a:p>
          <a:p>
            <a:pPr>
              <a:buFontTx/>
              <a:buChar char="-"/>
            </a:pPr>
            <a:r>
              <a:rPr lang="en-US" dirty="0" smtClean="0"/>
              <a:t>The plot is done in black and white (with different lines) so that color can be used elsewhere to make a point. </a:t>
            </a:r>
          </a:p>
          <a:p>
            <a:pPr>
              <a:buFontTx/>
              <a:buChar char="-"/>
            </a:pPr>
            <a:r>
              <a:rPr lang="en-US" dirty="0" smtClean="0"/>
              <a:t>The axes labels are boldface and as large as possible</a:t>
            </a:r>
          </a:p>
          <a:p>
            <a:pPr>
              <a:buFontTx/>
              <a:buChar char="-"/>
            </a:pPr>
            <a:r>
              <a:rPr lang="en-US" dirty="0" smtClean="0"/>
              <a:t>All text is a minimum of 18pt size. </a:t>
            </a:r>
          </a:p>
          <a:p>
            <a:pPr>
              <a:buFontTx/>
              <a:buChar char="-"/>
            </a:pPr>
            <a:r>
              <a:rPr lang="en-US" dirty="0" smtClean="0"/>
              <a:t>In this instance, the plot is describing a chemical reaction, so the structures are drawn on the slide and connected to the plot using colored boxes. </a:t>
            </a:r>
          </a:p>
          <a:p>
            <a:pPr>
              <a:buFontTx/>
              <a:buChar char="-"/>
            </a:pPr>
            <a:r>
              <a:rPr lang="en-US" dirty="0" smtClean="0"/>
              <a:t>There are two, bright and contrasting colors used to make two different points. Use bright colors that can easily be viewed at a distance. Ensure lines are thick enough to be seen at a distance. </a:t>
            </a:r>
          </a:p>
          <a:p>
            <a:pPr>
              <a:buFontTx/>
              <a:buChar char="-"/>
            </a:pPr>
            <a:r>
              <a:rPr lang="en-US" dirty="0" smtClean="0"/>
              <a:t>Text, structures and boxes are animated in one at a time. This allows the presenter to deliver one piece of information to the audience at a time. This give the presenter control of the information flow and prevents the slide from being visually overwhelming. </a:t>
            </a:r>
          </a:p>
        </p:txBody>
      </p:sp>
      <p:sp>
        <p:nvSpPr>
          <p:cNvPr id="35844" name="Slide Number Placeholder 3"/>
          <p:cNvSpPr>
            <a:spLocks noGrp="1"/>
          </p:cNvSpPr>
          <p:nvPr>
            <p:ph type="sldNum" sz="quarter" idx="5"/>
          </p:nvPr>
        </p:nvSpPr>
        <p:spPr>
          <a:noFill/>
        </p:spPr>
        <p:txBody>
          <a:bodyPr/>
          <a:lstStyle/>
          <a:p>
            <a:fld id="{AD41D141-C48A-4066-8C30-298AC4B25903}" type="slidenum">
              <a:rPr lang="en-US" smtClean="0"/>
              <a:pPr/>
              <a:t>18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3449B9-A3A2-4CCA-929C-029419FE4B43}"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is demonstrating to the audience how Blake was trained as an artist. Blake is most well known for his writings – not his art. So this was important background information. </a:t>
            </a:r>
          </a:p>
          <a:p>
            <a:endParaRPr lang="en-US" baseline="0" dirty="0" smtClean="0"/>
          </a:p>
          <a:p>
            <a:r>
              <a:rPr lang="en-US" baseline="0" dirty="0" smtClean="0"/>
              <a:t>This slide is a little text heavy. Some of this text could have been summarized with key words or replaced with images. The presenter would have then spoken this information instead of “reading” it off the slide. </a:t>
            </a:r>
            <a:endParaRPr lang="en-US" dirty="0"/>
          </a:p>
        </p:txBody>
      </p:sp>
      <p:sp>
        <p:nvSpPr>
          <p:cNvPr id="4" name="Slide Number Placeholder 3"/>
          <p:cNvSpPr>
            <a:spLocks noGrp="1"/>
          </p:cNvSpPr>
          <p:nvPr>
            <p:ph type="sldNum" sz="quarter" idx="10"/>
          </p:nvPr>
        </p:nvSpPr>
        <p:spPr/>
        <p:txBody>
          <a:bodyPr/>
          <a:lstStyle/>
          <a:p>
            <a:pPr>
              <a:defRPr/>
            </a:pPr>
            <a:fld id="{E83449B9-A3A2-4CCA-929C-029419FE4B43}"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eaLnBrk="1" hangingPunct="1"/>
            <a:r>
              <a:rPr lang="en-US" smtClean="0"/>
              <a:t>As the title slide, this does not count toward your total slide number</a:t>
            </a:r>
          </a:p>
        </p:txBody>
      </p:sp>
      <p:sp>
        <p:nvSpPr>
          <p:cNvPr id="21508" name="Slide Number Placeholder 3"/>
          <p:cNvSpPr>
            <a:spLocks noGrp="1"/>
          </p:cNvSpPr>
          <p:nvPr>
            <p:ph type="sldNum" sz="quarter" idx="5"/>
          </p:nvPr>
        </p:nvSpPr>
        <p:spPr>
          <a:noFill/>
        </p:spPr>
        <p:txBody>
          <a:bodyPr/>
          <a:lstStyle/>
          <a:p>
            <a:fld id="{BF36D06E-B1E0-4D71-AAE4-D34FF57BB915}"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author of this presentation</a:t>
            </a:r>
            <a:r>
              <a:rPr lang="en-US" baseline="0" dirty="0" smtClean="0"/>
              <a:t> is showing us </a:t>
            </a:r>
            <a:r>
              <a:rPr lang="en-US" baseline="0" dirty="0" err="1" smtClean="0"/>
              <a:t>ther</a:t>
            </a:r>
            <a:r>
              <a:rPr lang="en-US" baseline="0" dirty="0" smtClean="0"/>
              <a:t> interesting observation that inspired her work – mainly that Blake creates visual art and words as part of his literary works, and that over time – his art and his words get more and more intertwined.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amount of text on this slide is a bit overwhelming for the audience. Some of this text could have been summarized with key words or replaced with images. The presenter would have then spoken this information instead of “reading” it off the slide.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83449B9-A3A2-4CCA-929C-029419FE4B43}"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student has</a:t>
            </a:r>
            <a:r>
              <a:rPr lang="en-US" baseline="0" dirty="0" smtClean="0"/>
              <a:t> framed her research trajectory with “objectives”. She will analyze both text and images looking for repetition and patterns – with a hope of understanding the “composite art” (the images and words intertwined). She is helping us (the audience) understand the “the puzzle” she has found. </a:t>
            </a:r>
            <a:endParaRPr lang="en-US" dirty="0"/>
          </a:p>
        </p:txBody>
      </p:sp>
      <p:sp>
        <p:nvSpPr>
          <p:cNvPr id="4" name="Slide Number Placeholder 3"/>
          <p:cNvSpPr>
            <a:spLocks noGrp="1"/>
          </p:cNvSpPr>
          <p:nvPr>
            <p:ph type="sldNum" sz="quarter" idx="10"/>
          </p:nvPr>
        </p:nvSpPr>
        <p:spPr/>
        <p:txBody>
          <a:bodyPr/>
          <a:lstStyle/>
          <a:p>
            <a:pPr>
              <a:defRPr/>
            </a:pPr>
            <a:fld id="{E83449B9-A3A2-4CCA-929C-029419FE4B43}"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Notice</a:t>
            </a:r>
            <a:r>
              <a:rPr lang="en-US" baseline="0" dirty="0" smtClean="0"/>
              <a:t> how the student has titled this image. All images should be referenced. </a:t>
            </a:r>
            <a:endParaRPr lang="en-US" dirty="0"/>
          </a:p>
        </p:txBody>
      </p:sp>
      <p:sp>
        <p:nvSpPr>
          <p:cNvPr id="4" name="Slide Number Placeholder 3"/>
          <p:cNvSpPr>
            <a:spLocks noGrp="1"/>
          </p:cNvSpPr>
          <p:nvPr>
            <p:ph type="sldNum" sz="quarter" idx="10"/>
          </p:nvPr>
        </p:nvSpPr>
        <p:spPr/>
        <p:txBody>
          <a:bodyPr/>
          <a:lstStyle/>
          <a:p>
            <a:pPr>
              <a:defRPr/>
            </a:pPr>
            <a:fld id="{E83449B9-A3A2-4CCA-929C-029419FE4B43}"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3449B9-A3A2-4CCA-929C-029419FE4B43}"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83449B9-A3A2-4CCA-929C-029419FE4B43}"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r>
              <a:rPr lang="en-US" dirty="0" smtClean="0"/>
              <a:t>The slides to follow are a typical, generic way to organize a presentation. Not every presentation you see will be organized this way. Each discipline has its own preferences for how to deliver information in a presentation format. However, if this is your very first research presentation – a template like this can be a good place to start</a:t>
            </a:r>
          </a:p>
          <a:p>
            <a:endParaRPr lang="en-US" dirty="0" smtClean="0"/>
          </a:p>
          <a:p>
            <a:r>
              <a:rPr lang="en-US" dirty="0" smtClean="0"/>
              <a:t>When</a:t>
            </a:r>
            <a:r>
              <a:rPr lang="en-US" baseline="0" dirty="0" smtClean="0"/>
              <a:t> you give a talk about your research you are really </a:t>
            </a:r>
            <a:r>
              <a:rPr lang="en-US" i="1" baseline="0" dirty="0" smtClean="0"/>
              <a:t>telling a story</a:t>
            </a:r>
            <a:r>
              <a:rPr lang="en-US" i="0" baseline="0" dirty="0" smtClean="0"/>
              <a:t> – and every good story has an opening scene that gets us excited for what is coming next. Use this slide to get your audience excited! Show them why this area of inquiry is so important that you would dedicate your summer to it! </a:t>
            </a:r>
          </a:p>
          <a:p>
            <a:endParaRPr lang="en-US" i="0" baseline="0" dirty="0" smtClean="0"/>
          </a:p>
          <a:p>
            <a:r>
              <a:rPr lang="en-US" i="0" baseline="0" dirty="0" smtClean="0"/>
              <a:t>Presentations that contextualize the presenters work within an existing narrative are most easily understood by the diverse audience. You want to communicate your findings to the widest audience possible! </a:t>
            </a:r>
            <a:endParaRPr lang="en-US" dirty="0" smtClean="0"/>
          </a:p>
        </p:txBody>
      </p:sp>
      <p:sp>
        <p:nvSpPr>
          <p:cNvPr id="22532" name="Slide Number Placeholder 3"/>
          <p:cNvSpPr>
            <a:spLocks noGrp="1"/>
          </p:cNvSpPr>
          <p:nvPr>
            <p:ph type="sldNum" sz="quarter" idx="5"/>
          </p:nvPr>
        </p:nvSpPr>
        <p:spPr>
          <a:noFill/>
        </p:spPr>
        <p:txBody>
          <a:bodyPr/>
          <a:lstStyle/>
          <a:p>
            <a:fld id="{1E428F96-F51D-498B-9563-6DDDBFBCFD3B}"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r>
              <a:rPr lang="en-US" smtClean="0"/>
              <a:t>Balance the use of text and images throughout the presentation. </a:t>
            </a:r>
          </a:p>
          <a:p>
            <a:r>
              <a:rPr lang="en-US" smtClean="0"/>
              <a:t>Use large font that is easily readable from a distance. </a:t>
            </a:r>
          </a:p>
          <a:p>
            <a:endParaRPr lang="en-US" smtClean="0"/>
          </a:p>
          <a:p>
            <a:r>
              <a:rPr lang="en-US" smtClean="0"/>
              <a:t>The image is of Percy Bysshe Shelley</a:t>
            </a:r>
          </a:p>
        </p:txBody>
      </p:sp>
      <p:sp>
        <p:nvSpPr>
          <p:cNvPr id="23556" name="Slide Number Placeholder 3"/>
          <p:cNvSpPr>
            <a:spLocks noGrp="1"/>
          </p:cNvSpPr>
          <p:nvPr>
            <p:ph type="sldNum" sz="quarter" idx="5"/>
          </p:nvPr>
        </p:nvSpPr>
        <p:spPr>
          <a:noFill/>
        </p:spPr>
        <p:txBody>
          <a:bodyPr/>
          <a:lstStyle/>
          <a:p>
            <a:fld id="{B611E439-0845-473A-86D4-BC389E433937}"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r>
              <a:rPr lang="en-US" smtClean="0"/>
              <a:t>Whether your research solves a problem or tries to answer a question will depend on the discipline you are performing research in. But at the most basic level, problems and questions are both things that </a:t>
            </a:r>
            <a:r>
              <a:rPr lang="en-US" i="1" smtClean="0"/>
              <a:t>puzzle</a:t>
            </a:r>
            <a:r>
              <a:rPr lang="en-US" smtClean="0"/>
              <a:t> us – something we want to figure out. Research is about figuring something out – no matter what discipline you are in. </a:t>
            </a:r>
          </a:p>
        </p:txBody>
      </p:sp>
      <p:sp>
        <p:nvSpPr>
          <p:cNvPr id="24580" name="Slide Number Placeholder 3"/>
          <p:cNvSpPr>
            <a:spLocks noGrp="1"/>
          </p:cNvSpPr>
          <p:nvPr>
            <p:ph type="sldNum" sz="quarter" idx="5"/>
          </p:nvPr>
        </p:nvSpPr>
        <p:spPr>
          <a:noFill/>
        </p:spPr>
        <p:txBody>
          <a:bodyPr/>
          <a:lstStyle/>
          <a:p>
            <a:fld id="{92DDF6BB-B2AD-49D9-A260-BC5C6BBE74F4}"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r>
              <a:rPr lang="en-US" dirty="0" smtClean="0"/>
              <a:t>Animation can be used to control the flow of information while preventing a slide from becoming too visually overwhelming. In PPT 2007, insert animation with the “Animations” tab. Don’t get too fancy – simple appearing and disappearing is fine. Jazzy animation can be distracting to your ultimate goal of delivering information. I always use the “Custom Animation”  menu.</a:t>
            </a:r>
            <a:r>
              <a:rPr lang="en-US" baseline="0" dirty="0" smtClean="0"/>
              <a:t> If you click that option, you will see a toolbar appear on the right hand side of the </a:t>
            </a:r>
            <a:r>
              <a:rPr lang="en-US" baseline="0" dirty="0" err="1" smtClean="0"/>
              <a:t>powerpoint</a:t>
            </a:r>
            <a:r>
              <a:rPr lang="en-US" baseline="0" dirty="0" smtClean="0"/>
              <a:t> window showing the animation I have programmed onto this slide. </a:t>
            </a:r>
            <a:endParaRPr lang="en-US" dirty="0" smtClean="0"/>
          </a:p>
        </p:txBody>
      </p:sp>
      <p:sp>
        <p:nvSpPr>
          <p:cNvPr id="25604" name="Slide Number Placeholder 3"/>
          <p:cNvSpPr>
            <a:spLocks noGrp="1"/>
          </p:cNvSpPr>
          <p:nvPr>
            <p:ph type="sldNum" sz="quarter" idx="5"/>
          </p:nvPr>
        </p:nvSpPr>
        <p:spPr>
          <a:noFill/>
        </p:spPr>
        <p:txBody>
          <a:bodyPr/>
          <a:lstStyle/>
          <a:p>
            <a:fld id="{867E9C02-E63F-4360-88C0-73B71DBB999A}"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lnSpc>
                <a:spcPct val="90000"/>
              </a:lnSpc>
            </a:pPr>
            <a:r>
              <a:rPr lang="en-US" sz="1100" dirty="0" smtClean="0"/>
              <a:t>Basically, your specific plan – how you’re going to implement your strategy</a:t>
            </a:r>
            <a:r>
              <a:rPr lang="en-US" sz="1100" baseline="0" dirty="0" smtClean="0"/>
              <a:t> </a:t>
            </a:r>
            <a:r>
              <a:rPr lang="en-US" sz="1100" dirty="0" smtClean="0"/>
              <a:t>to solve the problem or investigate</a:t>
            </a:r>
            <a:r>
              <a:rPr lang="en-US" sz="1100" baseline="0" dirty="0" smtClean="0"/>
              <a:t> the puzzling observation you have made. </a:t>
            </a:r>
          </a:p>
          <a:p>
            <a:pPr eaLnBrk="1" hangingPunct="1">
              <a:lnSpc>
                <a:spcPct val="90000"/>
              </a:lnSpc>
            </a:pPr>
            <a:endParaRPr lang="en-US" sz="1100" dirty="0" smtClean="0"/>
          </a:p>
          <a:p>
            <a:pPr eaLnBrk="1" hangingPunct="1">
              <a:lnSpc>
                <a:spcPct val="90000"/>
              </a:lnSpc>
            </a:pPr>
            <a:r>
              <a:rPr lang="en-US" sz="1100" dirty="0" smtClean="0"/>
              <a:t>Break your project into a series of goals you have achieved and perhaps some you may still be working on. OR break your project into</a:t>
            </a:r>
            <a:r>
              <a:rPr lang="en-US" sz="1100" baseline="0" dirty="0" smtClean="0"/>
              <a:t> a series of steps that you will progress through. </a:t>
            </a:r>
          </a:p>
          <a:p>
            <a:pPr eaLnBrk="1" hangingPunct="1">
              <a:lnSpc>
                <a:spcPct val="90000"/>
              </a:lnSpc>
            </a:pPr>
            <a:endParaRPr lang="en-US" sz="1100" baseline="0" dirty="0" smtClean="0"/>
          </a:p>
          <a:p>
            <a:pPr eaLnBrk="1" hangingPunct="1">
              <a:lnSpc>
                <a:spcPct val="90000"/>
              </a:lnSpc>
            </a:pPr>
            <a:r>
              <a:rPr lang="en-US" sz="1100" baseline="0" dirty="0" smtClean="0"/>
              <a:t>If we think about your project as a story – then the goals or steps are the fundamental plot elements that move the story forward. When discovering your plot elements, think about the ideal scenario for your summer of research. If everything worked out as you hope – what will you accomplish? Framing the future in this way helps the audience see the path you are going to take when tackling this project. Certainly, some of the goals/steps you will not have accomplished – and perhaps they </a:t>
            </a:r>
            <a:r>
              <a:rPr lang="en-US" sz="1100" i="1" baseline="0" dirty="0" smtClean="0"/>
              <a:t>still</a:t>
            </a:r>
            <a:r>
              <a:rPr lang="en-US" sz="1100" i="0" baseline="0" dirty="0" smtClean="0"/>
              <a:t> won’t be accomplished even after a whole summer. This is ok and normal. </a:t>
            </a:r>
            <a:endParaRPr lang="en-US" sz="1100" baseline="0" dirty="0" smtClean="0"/>
          </a:p>
          <a:p>
            <a:pPr eaLnBrk="1" hangingPunct="1">
              <a:lnSpc>
                <a:spcPct val="90000"/>
              </a:lnSpc>
            </a:pPr>
            <a:endParaRPr lang="en-US" sz="1100" dirty="0" smtClean="0"/>
          </a:p>
          <a:p>
            <a:pPr eaLnBrk="1" hangingPunct="1">
              <a:lnSpc>
                <a:spcPct val="90000"/>
              </a:lnSpc>
            </a:pPr>
            <a:r>
              <a:rPr lang="en-US" sz="1100" dirty="0" smtClean="0"/>
              <a:t>This slide works really well as a bulleted list of goals or steps (perhaps with some description)– you will revisit this slide during your presentation to show your</a:t>
            </a:r>
            <a:r>
              <a:rPr lang="en-US" sz="1100" baseline="0" dirty="0" smtClean="0"/>
              <a:t> progress. Again, this is ONE way to organize a presentation. There are other ways. Talk with your research advisor before choosing a presentation template. </a:t>
            </a:r>
            <a:endParaRPr lang="en-US" sz="1100" dirty="0" smtClean="0"/>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r>
              <a:rPr lang="en-US" dirty="0" smtClean="0"/>
              <a:t>This may take more than one slide. If your research produces quantitative data, this is one way you might represent such data. Some research produces narrative data, images or text that is not easily quantified. Such data could be represented with images (e.g. photos of newspaper articles, letters, artwork etc) or quotations from primary or secondary documents. </a:t>
            </a:r>
          </a:p>
          <a:p>
            <a:pPr eaLnBrk="1" hangingPunct="1"/>
            <a:endParaRPr lang="en-US" dirty="0" smtClean="0"/>
          </a:p>
          <a:p>
            <a:pPr eaLnBrk="1" hangingPunct="1"/>
            <a:r>
              <a:rPr lang="en-US" dirty="0" smtClean="0"/>
              <a:t>It is essential to make your data easy to interpret. The data should be the largest thing on the slide. Highlight important features. If</a:t>
            </a:r>
            <a:r>
              <a:rPr lang="en-US" baseline="0" dirty="0" smtClean="0"/>
              <a:t> your data ARE text – then highlight and color the text so the audience can follow your observations. </a:t>
            </a:r>
          </a:p>
          <a:p>
            <a:pPr eaLnBrk="1" hangingPunct="1"/>
            <a:endParaRPr lang="en-US" baseline="0" dirty="0" smtClean="0"/>
          </a:p>
          <a:p>
            <a:pPr eaLnBrk="1" hangingPunct="1"/>
            <a:r>
              <a:rPr lang="en-US" baseline="0" dirty="0" smtClean="0"/>
              <a:t>Scientific disciplines in particular are characterized by data, methods and nomenclature that are exclusive to each discipline. As you are presenting your data, you must be accurate, and you will likely need to use structures, diagrams and other images to make your point and that will be unfamiliar to a part of your audience. You should present your data as authentically as you can – but keep in mind, there are audience members that are desperately trying to follow your reasoning. Help them out. Be clear about the goal and the outcome of each experiment in the midst of all the science </a:t>
            </a:r>
            <a:r>
              <a:rPr lang="en-US" baseline="0" dirty="0" smtClean="0">
                <a:sym typeface="Wingdings" pitchFamily="2" charset="2"/>
              </a:rPr>
              <a:t> And don’t hide behind jargon. </a:t>
            </a:r>
            <a:endParaRPr lang="en-US" dirty="0" smtClean="0"/>
          </a:p>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lnSpc>
                <a:spcPct val="90000"/>
              </a:lnSpc>
            </a:pPr>
            <a:r>
              <a:rPr lang="en-US" sz="1100" dirty="0" smtClean="0"/>
              <a:t>Basically, your specific plan – how you’re going to implement your strategy</a:t>
            </a:r>
            <a:r>
              <a:rPr lang="en-US" sz="1100" baseline="0" dirty="0" smtClean="0"/>
              <a:t> </a:t>
            </a:r>
            <a:r>
              <a:rPr lang="en-US" sz="1100" dirty="0" smtClean="0"/>
              <a:t>to solve the problem or investigate</a:t>
            </a:r>
            <a:r>
              <a:rPr lang="en-US" sz="1100" baseline="0" dirty="0" smtClean="0"/>
              <a:t> the puzzling observation you have made. </a:t>
            </a:r>
          </a:p>
          <a:p>
            <a:pPr eaLnBrk="1" hangingPunct="1">
              <a:lnSpc>
                <a:spcPct val="90000"/>
              </a:lnSpc>
            </a:pPr>
            <a:endParaRPr lang="en-US" sz="1100" dirty="0" smtClean="0"/>
          </a:p>
          <a:p>
            <a:pPr eaLnBrk="1" hangingPunct="1">
              <a:lnSpc>
                <a:spcPct val="90000"/>
              </a:lnSpc>
            </a:pPr>
            <a:r>
              <a:rPr lang="en-US" sz="1100" dirty="0" smtClean="0"/>
              <a:t>Break your project into a series of goals you have achieved and perhaps some you may still be working on. OR break your project into</a:t>
            </a:r>
            <a:r>
              <a:rPr lang="en-US" sz="1100" baseline="0" dirty="0" smtClean="0"/>
              <a:t> a series of steps that you will progress through. </a:t>
            </a:r>
          </a:p>
          <a:p>
            <a:pPr eaLnBrk="1" hangingPunct="1">
              <a:lnSpc>
                <a:spcPct val="90000"/>
              </a:lnSpc>
            </a:pPr>
            <a:endParaRPr lang="en-US" sz="1100" baseline="0" dirty="0" smtClean="0"/>
          </a:p>
          <a:p>
            <a:pPr eaLnBrk="1" hangingPunct="1">
              <a:lnSpc>
                <a:spcPct val="90000"/>
              </a:lnSpc>
            </a:pPr>
            <a:r>
              <a:rPr lang="en-US" sz="1100" baseline="0" dirty="0" smtClean="0"/>
              <a:t>If we think about your project as a story – then the goals or steps are the fundamental plot elements that move the story forward. When discovering your plot elements, think about the ideal scenario for your summer of research. If everything worked out as you hope – what will you accomplish? Framing the future in this way helps the audience see the path you are going to take when tackling this project. Certainly, some of the goals/steps you will not have accomplished – and perhaps they </a:t>
            </a:r>
            <a:r>
              <a:rPr lang="en-US" sz="1100" i="1" baseline="0" dirty="0" smtClean="0"/>
              <a:t>still</a:t>
            </a:r>
            <a:r>
              <a:rPr lang="en-US" sz="1100" i="0" baseline="0" dirty="0" smtClean="0"/>
              <a:t> won’t be accomplished even after a whole summer. This is ok and normal. </a:t>
            </a:r>
            <a:endParaRPr lang="en-US" sz="1100" baseline="0" dirty="0" smtClean="0"/>
          </a:p>
          <a:p>
            <a:pPr eaLnBrk="1" hangingPunct="1">
              <a:lnSpc>
                <a:spcPct val="90000"/>
              </a:lnSpc>
            </a:pPr>
            <a:endParaRPr lang="en-US" sz="1100" dirty="0" smtClean="0"/>
          </a:p>
          <a:p>
            <a:pPr eaLnBrk="1" hangingPunct="1">
              <a:lnSpc>
                <a:spcPct val="90000"/>
              </a:lnSpc>
            </a:pPr>
            <a:r>
              <a:rPr lang="en-US" sz="1100" dirty="0" smtClean="0"/>
              <a:t>This slide works really well as a bulleted list of goals or steps (perhaps with some description)– you will revisit this slide during your presentation to show your</a:t>
            </a:r>
            <a:r>
              <a:rPr lang="en-US" sz="1100" baseline="0" dirty="0" smtClean="0"/>
              <a:t> progress. </a:t>
            </a:r>
            <a:endParaRPr lang="en-US" sz="1100" dirty="0" smtClean="0"/>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0BD790E-1E42-4F24-B29A-D1BE3E764EDC}" type="datetimeFigureOut">
              <a:rPr lang="en-US"/>
              <a:pPr>
                <a:defRPr/>
              </a:pPr>
              <a:t>6/8/2016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D5B081-61A2-4448-9F27-669C6268271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E44F69-B414-45F7-B780-7D646B1679B0}" type="datetimeFigureOut">
              <a:rPr lang="en-US"/>
              <a:pPr>
                <a:defRPr/>
              </a:pPr>
              <a:t>6/8/2016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B6FBC5-F8CD-422E-8CA2-350CA3A1517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3988C9-FE41-453C-A1DE-A22B0F17A8EA}" type="datetimeFigureOut">
              <a:rPr lang="en-US"/>
              <a:pPr>
                <a:defRPr/>
              </a:pPr>
              <a:t>6/8/2016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EA0F74-B0D2-4E44-80EF-6D9B4E52091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FFFBD4-A226-43E2-91E9-43F980B9101B}" type="datetimeFigureOut">
              <a:rPr lang="en-US"/>
              <a:pPr>
                <a:defRPr/>
              </a:pPr>
              <a:t>6/8/2016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BFF1E8-EFC1-4A54-BFB9-3AE9BFD40C2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42E9325-3E41-44B4-9275-FA0C04E9B389}" type="datetimeFigureOut">
              <a:rPr lang="en-US"/>
              <a:pPr>
                <a:defRPr/>
              </a:pPr>
              <a:t>6/8/2016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A8F87C-DDB0-4AF9-B1B1-49154B0C72F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539515F-96E6-4194-8BB6-9912AE5B7419}" type="datetimeFigureOut">
              <a:rPr lang="en-US"/>
              <a:pPr>
                <a:defRPr/>
              </a:pPr>
              <a:t>6/8/2016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3A0F69-BB2B-4A9C-AD96-36366A39F80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923088D-CA3F-427E-8B85-7A8D69A5D251}" type="datetimeFigureOut">
              <a:rPr lang="en-US"/>
              <a:pPr>
                <a:defRPr/>
              </a:pPr>
              <a:t>6/8/2016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847AEAB-4D35-4ADF-A36C-0918B1CD8A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D69B0F8-B10C-4969-9B8A-C3AE5A7D2225}" type="datetimeFigureOut">
              <a:rPr lang="en-US"/>
              <a:pPr>
                <a:defRPr/>
              </a:pPr>
              <a:t>6/8/2016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7C88970-203F-496D-874F-740F7CDCBA9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F5BA861-0287-41CA-91F1-07721C75E4A6}" type="datetimeFigureOut">
              <a:rPr lang="en-US"/>
              <a:pPr>
                <a:defRPr/>
              </a:pPr>
              <a:t>6/8/2016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DB69B9B-2390-484E-8BA4-49BA273B656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5F197B-B606-462A-8909-3A012773FB1E}" type="datetimeFigureOut">
              <a:rPr lang="en-US"/>
              <a:pPr>
                <a:defRPr/>
              </a:pPr>
              <a:t>6/8/2016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3AE864-3473-4E3E-B3D8-962AE3A872D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DAF7C9E-FC96-4619-B47A-9D4C0D1C221E}" type="datetimeFigureOut">
              <a:rPr lang="en-US"/>
              <a:pPr>
                <a:defRPr/>
              </a:pPr>
              <a:t>6/8/2016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BB0D95-AC6C-4601-8F60-9F8A3661DE7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E4D9E78-B2BD-497C-A4B3-E7B906E8F089}" type="datetimeFigureOut">
              <a:rPr lang="en-US"/>
              <a:pPr>
                <a:defRPr/>
              </a:pPr>
              <a:t>6/8/2016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B1431BE-ABA2-40E9-8F26-C1B95768020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oleObject" Target="../embeddings/oleObject2.bin"/><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8763000" cy="6463308"/>
          </a:xfrm>
          <a:prstGeom prst="rect">
            <a:avLst/>
          </a:prstGeom>
          <a:noFill/>
        </p:spPr>
        <p:txBody>
          <a:bodyPr wrap="square" rtlCol="0">
            <a:spAutoFit/>
          </a:bodyPr>
          <a:lstStyle/>
          <a:p>
            <a:r>
              <a:rPr lang="en-US" dirty="0" smtClean="0"/>
              <a:t>A note to students, </a:t>
            </a:r>
          </a:p>
          <a:p>
            <a:endParaRPr lang="en-US" dirty="0"/>
          </a:p>
          <a:p>
            <a:r>
              <a:rPr lang="en-US" dirty="0" smtClean="0"/>
              <a:t>Many students are anxious about preparing a summer research presentation. They say, “but I haven’t </a:t>
            </a:r>
            <a:r>
              <a:rPr lang="en-US" i="1" dirty="0" smtClean="0"/>
              <a:t>done</a:t>
            </a:r>
            <a:r>
              <a:rPr lang="en-US" dirty="0" smtClean="0"/>
              <a:t> anything yet!.” Do not fear. We are all in the same boat. </a:t>
            </a:r>
            <a:r>
              <a:rPr lang="en-US" dirty="0" smtClean="0">
                <a:sym typeface="Wingdings" pitchFamily="2" charset="2"/>
              </a:rPr>
              <a:t> </a:t>
            </a:r>
          </a:p>
          <a:p>
            <a:endParaRPr lang="en-US" dirty="0">
              <a:sym typeface="Wingdings" pitchFamily="2" charset="2"/>
            </a:endParaRPr>
          </a:p>
          <a:p>
            <a:r>
              <a:rPr lang="en-US" dirty="0" smtClean="0">
                <a:sym typeface="Wingdings" pitchFamily="2" charset="2"/>
              </a:rPr>
              <a:t>One of the learning goals of this presentation is to help you </a:t>
            </a:r>
            <a:r>
              <a:rPr lang="en-US" i="1" dirty="0" smtClean="0">
                <a:sym typeface="Wingdings" pitchFamily="2" charset="2"/>
              </a:rPr>
              <a:t>contextualize</a:t>
            </a:r>
            <a:r>
              <a:rPr lang="en-US" dirty="0" smtClean="0">
                <a:sym typeface="Wingdings" pitchFamily="2" charset="2"/>
              </a:rPr>
              <a:t> your research – that is, understand in what body of knowledge it is situated and how your work is going to contribute to that area. Preparing and giving a presentation about your work is an excellent way to learn about your area of inquiry. </a:t>
            </a:r>
          </a:p>
          <a:p>
            <a:endParaRPr lang="en-US" dirty="0">
              <a:sym typeface="Wingdings" pitchFamily="2" charset="2"/>
            </a:endParaRPr>
          </a:p>
          <a:p>
            <a:r>
              <a:rPr lang="en-US" dirty="0" smtClean="0">
                <a:sym typeface="Wingdings" pitchFamily="2" charset="2"/>
              </a:rPr>
              <a:t>As you plan and build your presentation, it forces you to think about the process you are undertaking – what will you have done at the end of these 8 weeks? And trust me – this </a:t>
            </a:r>
            <a:r>
              <a:rPr lang="en-US" i="1" dirty="0" smtClean="0">
                <a:sym typeface="Wingdings" pitchFamily="2" charset="2"/>
              </a:rPr>
              <a:t>will</a:t>
            </a:r>
            <a:r>
              <a:rPr lang="en-US" dirty="0" smtClean="0">
                <a:sym typeface="Wingdings" pitchFamily="2" charset="2"/>
              </a:rPr>
              <a:t> make you more aware of your field and the research area to which you are contributing. It will also provide you with a venue to practice the skills you will need to someday present scholarly work at a professional conference or meeting, to give an honors thesis defense or a job interview. </a:t>
            </a:r>
          </a:p>
          <a:p>
            <a:endParaRPr lang="en-US" dirty="0">
              <a:sym typeface="Wingdings" pitchFamily="2" charset="2"/>
            </a:endParaRPr>
          </a:p>
          <a:p>
            <a:r>
              <a:rPr lang="en-US" dirty="0" smtClean="0">
                <a:sym typeface="Wingdings" pitchFamily="2" charset="2"/>
              </a:rPr>
              <a:t>The slides that follow are recommendations and suggestions on how to organize your presentation. I am also happy to meet with you to discuss your individual presentation. </a:t>
            </a:r>
          </a:p>
          <a:p>
            <a:endParaRPr lang="en-US" dirty="0">
              <a:sym typeface="Wingdings" pitchFamily="2" charset="2"/>
            </a:endParaRPr>
          </a:p>
          <a:p>
            <a:r>
              <a:rPr lang="en-US" dirty="0" smtClean="0">
                <a:sym typeface="Wingdings" pitchFamily="2" charset="2"/>
              </a:rPr>
              <a:t>Best, </a:t>
            </a:r>
          </a:p>
          <a:p>
            <a:r>
              <a:rPr lang="en-US" dirty="0" smtClean="0">
                <a:sym typeface="Wingdings" pitchFamily="2" charset="2"/>
              </a:rPr>
              <a:t>Dr. Colabroy (colabroy@muhlenberg.edu)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z="3200" dirty="0" smtClean="0"/>
              <a:t>GOAL #2/STEP #2 – a Data/Observations slide</a:t>
            </a:r>
            <a:br>
              <a:rPr lang="en-US" sz="3200" dirty="0" smtClean="0"/>
            </a:br>
            <a:r>
              <a:rPr lang="en-US" sz="1600" dirty="0" smtClean="0"/>
              <a:t>(again, do not make this your slide title – I’m giving you a generic outline)</a:t>
            </a:r>
          </a:p>
        </p:txBody>
      </p:sp>
      <p:sp>
        <p:nvSpPr>
          <p:cNvPr id="11267" name="Content Placeholder 2"/>
          <p:cNvSpPr>
            <a:spLocks noGrp="1"/>
          </p:cNvSpPr>
          <p:nvPr>
            <p:ph idx="1"/>
          </p:nvPr>
        </p:nvSpPr>
        <p:spPr>
          <a:xfrm>
            <a:off x="228600" y="1600200"/>
            <a:ext cx="3810000" cy="4343400"/>
          </a:xfrm>
        </p:spPr>
        <p:txBody>
          <a:bodyPr/>
          <a:lstStyle/>
          <a:p>
            <a:pPr eaLnBrk="1" hangingPunct="1"/>
            <a:r>
              <a:rPr lang="en-US" sz="2400" dirty="0" smtClean="0"/>
              <a:t>Materials?</a:t>
            </a:r>
          </a:p>
          <a:p>
            <a:pPr eaLnBrk="1" hangingPunct="1"/>
            <a:r>
              <a:rPr lang="en-US" sz="2400" dirty="0" smtClean="0"/>
              <a:t>Methods of analysis? (Theories, techniques)</a:t>
            </a:r>
          </a:p>
          <a:p>
            <a:pPr eaLnBrk="1" hangingPunct="1"/>
            <a:r>
              <a:rPr lang="en-US" sz="2400" dirty="0" smtClean="0"/>
              <a:t>Show the DATA/EVIDENCE, the primary source</a:t>
            </a:r>
          </a:p>
          <a:p>
            <a:pPr eaLnBrk="1" hangingPunct="1"/>
            <a:r>
              <a:rPr lang="en-US" sz="2400" dirty="0" smtClean="0"/>
              <a:t>Interpret the DATA or draw out implications from the EVIDENCE</a:t>
            </a:r>
          </a:p>
          <a:p>
            <a:pPr eaLnBrk="1" hangingPunct="1"/>
            <a:r>
              <a:rPr lang="en-US" sz="2400" dirty="0" smtClean="0"/>
              <a:t>Draw IMPLICATIONS or CONCLUSIONS</a:t>
            </a:r>
          </a:p>
          <a:p>
            <a:pPr eaLnBrk="1" hangingPunct="1"/>
            <a:endParaRPr lang="en-US" sz="2400" dirty="0" smtClean="0"/>
          </a:p>
        </p:txBody>
      </p:sp>
      <p:pic>
        <p:nvPicPr>
          <p:cNvPr id="11268" name="Picture 6" descr="http://www.finebooksmagazine.com/issue/201002/graphics/auction/shelley_letter.jpg"/>
          <p:cNvPicPr>
            <a:picLocks noChangeAspect="1" noChangeArrowheads="1"/>
          </p:cNvPicPr>
          <p:nvPr/>
        </p:nvPicPr>
        <p:blipFill>
          <a:blip r:embed="rId3" cstate="print"/>
          <a:srcRect/>
          <a:stretch>
            <a:fillRect/>
          </a:stretch>
        </p:blipFill>
        <p:spPr bwMode="auto">
          <a:xfrm>
            <a:off x="4114800" y="1676400"/>
            <a:ext cx="4794250" cy="4267200"/>
          </a:xfrm>
          <a:prstGeom prst="rect">
            <a:avLst/>
          </a:prstGeom>
          <a:noFill/>
          <a:ln w="9525">
            <a:noFill/>
            <a:miter lim="800000"/>
            <a:headEnd/>
            <a:tailEnd/>
          </a:ln>
        </p:spPr>
      </p:pic>
      <p:sp>
        <p:nvSpPr>
          <p:cNvPr id="11269" name="TextBox 5"/>
          <p:cNvSpPr txBox="1">
            <a:spLocks noChangeArrowheads="1"/>
          </p:cNvSpPr>
          <p:nvPr/>
        </p:nvSpPr>
        <p:spPr bwMode="auto">
          <a:xfrm>
            <a:off x="4114800" y="5943600"/>
            <a:ext cx="4337050" cy="338138"/>
          </a:xfrm>
          <a:prstGeom prst="rect">
            <a:avLst/>
          </a:prstGeom>
          <a:noFill/>
          <a:ln w="9525">
            <a:noFill/>
            <a:miter lim="800000"/>
            <a:headEnd/>
            <a:tailEnd/>
          </a:ln>
        </p:spPr>
        <p:txBody>
          <a:bodyPr wrap="none">
            <a:spAutoFit/>
          </a:bodyPr>
          <a:lstStyle/>
          <a:p>
            <a:r>
              <a:rPr lang="en-US" sz="1600" i="1"/>
              <a:t>Image of an 1817 Percy Bysshe Shelley letter</a:t>
            </a:r>
          </a:p>
        </p:txBody>
      </p:sp>
      <p:sp>
        <p:nvSpPr>
          <p:cNvPr id="6" name="TextBox 5"/>
          <p:cNvSpPr txBox="1"/>
          <p:nvPr/>
        </p:nvSpPr>
        <p:spPr>
          <a:xfrm>
            <a:off x="4724400" y="1447800"/>
            <a:ext cx="4419600" cy="175432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t>Sometimes you are performing the same kind of analysis on multiple pieces of data or evidence. In this case, your slide can show a particular </a:t>
            </a:r>
            <a:r>
              <a:rPr lang="en-US" i="1" dirty="0" smtClean="0"/>
              <a:t>example</a:t>
            </a:r>
            <a:r>
              <a:rPr lang="en-US" dirty="0" smtClean="0"/>
              <a:t> of this analysis. By showing one example – you can give the audience some detail on what you did. </a:t>
            </a:r>
            <a:endParaRPr lang="en-US" dirty="0"/>
          </a:p>
        </p:txBody>
      </p:sp>
      <p:sp>
        <p:nvSpPr>
          <p:cNvPr id="7" name="TextBox 6"/>
          <p:cNvSpPr txBox="1"/>
          <p:nvPr/>
        </p:nvSpPr>
        <p:spPr>
          <a:xfrm>
            <a:off x="228600" y="6324600"/>
            <a:ext cx="37338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t>This may take more than one slide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52400"/>
            <a:ext cx="8229600" cy="1143000"/>
          </a:xfrm>
        </p:spPr>
        <p:txBody>
          <a:bodyPr/>
          <a:lstStyle/>
          <a:p>
            <a:pPr eaLnBrk="1" hangingPunct="1"/>
            <a:r>
              <a:rPr lang="en-US" sz="3600" dirty="0" smtClean="0"/>
              <a:t>Your Research GOALS or TRAJECTORY</a:t>
            </a:r>
            <a:br>
              <a:rPr lang="en-US" sz="3600" dirty="0" smtClean="0"/>
            </a:br>
            <a:r>
              <a:rPr lang="en-US" sz="2400" i="1" dirty="0" smtClean="0"/>
              <a:t>how you are practically implementing your strategy</a:t>
            </a:r>
          </a:p>
        </p:txBody>
      </p:sp>
      <p:sp>
        <p:nvSpPr>
          <p:cNvPr id="9219" name="Rectangle 5"/>
          <p:cNvSpPr>
            <a:spLocks noGrp="1"/>
          </p:cNvSpPr>
          <p:nvPr>
            <p:ph type="body" idx="4294967295"/>
          </p:nvPr>
        </p:nvSpPr>
        <p:spPr>
          <a:xfrm>
            <a:off x="381000" y="1524000"/>
            <a:ext cx="8382000" cy="4754563"/>
          </a:xfrm>
        </p:spPr>
        <p:txBody>
          <a:bodyPr/>
          <a:lstStyle/>
          <a:p>
            <a:pPr eaLnBrk="1" hangingPunct="1">
              <a:lnSpc>
                <a:spcPct val="90000"/>
              </a:lnSpc>
              <a:buSzPct val="90000"/>
              <a:buFont typeface="Wingdings" pitchFamily="2" charset="2"/>
              <a:buChar char="ü"/>
            </a:pPr>
            <a:r>
              <a:rPr lang="en-US" sz="2400" dirty="0" smtClean="0"/>
              <a:t>Goal #1/Step #1 </a:t>
            </a:r>
          </a:p>
          <a:p>
            <a:pPr lvl="1" eaLnBrk="1" hangingPunct="1">
              <a:lnSpc>
                <a:spcPct val="90000"/>
              </a:lnSpc>
              <a:buSzPct val="90000"/>
              <a:buFontTx/>
              <a:buChar char="•"/>
            </a:pPr>
            <a:r>
              <a:rPr lang="en-US" sz="2000" dirty="0" smtClean="0"/>
              <a:t>e.g. </a:t>
            </a:r>
            <a:r>
              <a:rPr lang="en-US" sz="2000" dirty="0" err="1" smtClean="0"/>
              <a:t>overexpress</a:t>
            </a:r>
            <a:r>
              <a:rPr lang="en-US" sz="2000" dirty="0" smtClean="0"/>
              <a:t> and purify X</a:t>
            </a:r>
          </a:p>
          <a:p>
            <a:pPr lvl="1" eaLnBrk="1" hangingPunct="1">
              <a:lnSpc>
                <a:spcPct val="90000"/>
              </a:lnSpc>
              <a:buSzPct val="90000"/>
              <a:buFontTx/>
              <a:buChar char="•"/>
            </a:pPr>
            <a:r>
              <a:rPr lang="en-US" sz="2000" dirty="0" smtClean="0"/>
              <a:t>e.g. select a body of primary literature by Author Y </a:t>
            </a:r>
          </a:p>
          <a:p>
            <a:pPr eaLnBrk="1" hangingPunct="1">
              <a:lnSpc>
                <a:spcPct val="90000"/>
              </a:lnSpc>
              <a:buFont typeface="Wingdings" pitchFamily="2" charset="2"/>
              <a:buChar char="ü"/>
            </a:pPr>
            <a:r>
              <a:rPr lang="en-US" sz="2400" dirty="0" smtClean="0"/>
              <a:t>Goal #2/Step #1 </a:t>
            </a:r>
          </a:p>
          <a:p>
            <a:pPr lvl="1" eaLnBrk="1" hangingPunct="1">
              <a:lnSpc>
                <a:spcPct val="90000"/>
              </a:lnSpc>
            </a:pPr>
            <a:r>
              <a:rPr lang="en-US" sz="2000" dirty="0" smtClean="0"/>
              <a:t>e.g. demonstrate activity for X </a:t>
            </a:r>
          </a:p>
          <a:p>
            <a:pPr lvl="1" eaLnBrk="1" hangingPunct="1">
              <a:lnSpc>
                <a:spcPct val="90000"/>
              </a:lnSpc>
            </a:pPr>
            <a:r>
              <a:rPr lang="en-US" sz="2000" dirty="0" smtClean="0"/>
              <a:t>e.g. evaluate the primary literature for evidence of theory Q  </a:t>
            </a:r>
          </a:p>
          <a:p>
            <a:pPr eaLnBrk="1" hangingPunct="1">
              <a:lnSpc>
                <a:spcPct val="90000"/>
              </a:lnSpc>
            </a:pPr>
            <a:r>
              <a:rPr lang="en-US" sz="2400" dirty="0" smtClean="0"/>
              <a:t>Goal #3/Step #3 </a:t>
            </a:r>
          </a:p>
          <a:p>
            <a:pPr lvl="1" eaLnBrk="1" hangingPunct="1">
              <a:lnSpc>
                <a:spcPct val="90000"/>
              </a:lnSpc>
            </a:pPr>
            <a:r>
              <a:rPr lang="en-US" sz="2000" dirty="0" smtClean="0"/>
              <a:t>e.g. inhibit X with small molecules</a:t>
            </a:r>
          </a:p>
          <a:p>
            <a:pPr lvl="1" eaLnBrk="1" hangingPunct="1">
              <a:lnSpc>
                <a:spcPct val="90000"/>
              </a:lnSpc>
            </a:pPr>
            <a:r>
              <a:rPr lang="en-US" sz="2000" dirty="0" smtClean="0"/>
              <a:t>e.g. evaluate the primary literature for evidence of theory Z</a:t>
            </a:r>
          </a:p>
          <a:p>
            <a:pPr eaLnBrk="1" hangingPunct="1">
              <a:lnSpc>
                <a:spcPct val="90000"/>
              </a:lnSpc>
            </a:pPr>
            <a:r>
              <a:rPr lang="en-US" sz="2400" dirty="0" smtClean="0"/>
              <a:t>Goal #4/Step #4 </a:t>
            </a:r>
          </a:p>
          <a:p>
            <a:pPr lvl="1" eaLnBrk="1" hangingPunct="1">
              <a:lnSpc>
                <a:spcPct val="90000"/>
              </a:lnSpc>
            </a:pPr>
            <a:r>
              <a:rPr lang="en-US" sz="2000" dirty="0" smtClean="0"/>
              <a:t>e.g. investigate mechanism of the X reaction</a:t>
            </a:r>
          </a:p>
          <a:p>
            <a:pPr lvl="1" eaLnBrk="1" hangingPunct="1">
              <a:lnSpc>
                <a:spcPct val="90000"/>
              </a:lnSpc>
            </a:pPr>
            <a:r>
              <a:rPr lang="en-US" sz="2000" dirty="0" smtClean="0"/>
              <a:t>e.g. analyze the apparent opposition of theory Q and theory Z in Author Y’s writings</a:t>
            </a:r>
          </a:p>
          <a:p>
            <a:pPr eaLnBrk="1" hangingPunct="1">
              <a:lnSpc>
                <a:spcPct val="90000"/>
              </a:lnSpc>
            </a:pPr>
            <a:endParaRPr lang="en-US" sz="2400" dirty="0" smtClean="0"/>
          </a:p>
          <a:p>
            <a:pPr eaLnBrk="1" hangingPunct="1">
              <a:lnSpc>
                <a:spcPct val="90000"/>
              </a:lnSpc>
            </a:pPr>
            <a:endParaRPr lang="en-US" sz="2400" dirty="0" smtClean="0"/>
          </a:p>
        </p:txBody>
      </p:sp>
      <p:sp>
        <p:nvSpPr>
          <p:cNvPr id="4" name="TextBox 3"/>
          <p:cNvSpPr txBox="1"/>
          <p:nvPr/>
        </p:nvSpPr>
        <p:spPr>
          <a:xfrm>
            <a:off x="2895600" y="2590800"/>
            <a:ext cx="5105400" cy="38100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t>See – you have accomplished Goal #2/Step #2</a:t>
            </a:r>
            <a:endParaRPr lang="en-US" dirty="0"/>
          </a:p>
        </p:txBody>
      </p:sp>
      <p:sp>
        <p:nvSpPr>
          <p:cNvPr id="5" name="TextBox 4"/>
          <p:cNvSpPr txBox="1"/>
          <p:nvPr/>
        </p:nvSpPr>
        <p:spPr>
          <a:xfrm>
            <a:off x="2743200" y="5867400"/>
            <a:ext cx="5486400"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dirty="0" smtClean="0"/>
              <a:t>And so on…continue until you have covered your major goals or steps </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3600" dirty="0" smtClean="0"/>
              <a:t>Preliminary Conclusions</a:t>
            </a:r>
          </a:p>
        </p:txBody>
      </p:sp>
      <p:sp>
        <p:nvSpPr>
          <p:cNvPr id="14339" name="Content Placeholder 2"/>
          <p:cNvSpPr>
            <a:spLocks noGrp="1"/>
          </p:cNvSpPr>
          <p:nvPr>
            <p:ph idx="1"/>
          </p:nvPr>
        </p:nvSpPr>
        <p:spPr>
          <a:xfrm>
            <a:off x="457200" y="1828800"/>
            <a:ext cx="8458200" cy="4297363"/>
          </a:xfrm>
        </p:spPr>
        <p:txBody>
          <a:bodyPr/>
          <a:lstStyle/>
          <a:p>
            <a:pPr eaLnBrk="1" hangingPunct="1"/>
            <a:r>
              <a:rPr lang="en-US" sz="2800" dirty="0" smtClean="0"/>
              <a:t>Review what you’ve observed, measured or found. </a:t>
            </a:r>
          </a:p>
          <a:p>
            <a:pPr eaLnBrk="1" hangingPunct="1"/>
            <a:r>
              <a:rPr lang="en-US" sz="2800" dirty="0" smtClean="0"/>
              <a:t>What might these observations, measurements or discoveries mean?</a:t>
            </a:r>
          </a:p>
          <a:p>
            <a:pPr eaLnBrk="1" hangingPunct="1"/>
            <a:r>
              <a:rPr lang="en-US" sz="2800" dirty="0" smtClean="0"/>
              <a:t>How does it impact the PUZZLE, the PROBLEM or the QUESTION you framed at the beginning?</a:t>
            </a:r>
          </a:p>
          <a:p>
            <a:pPr eaLnBrk="1" hangingPunct="1"/>
            <a:r>
              <a:rPr lang="en-US" sz="2800" dirty="0" smtClean="0"/>
              <a:t>Where do you go from here?</a:t>
            </a:r>
          </a:p>
        </p:txBody>
      </p:sp>
      <p:sp>
        <p:nvSpPr>
          <p:cNvPr id="4" name="TextBox 3"/>
          <p:cNvSpPr txBox="1"/>
          <p:nvPr/>
        </p:nvSpPr>
        <p:spPr>
          <a:xfrm>
            <a:off x="685800" y="4800600"/>
            <a:ext cx="7924800"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dirty="0" smtClean="0"/>
              <a:t>Have you kept your audience in mind? It will contain people that are </a:t>
            </a:r>
            <a:r>
              <a:rPr lang="en-US" sz="2400" i="1" dirty="0" smtClean="0"/>
              <a:t>unfamiliar </a:t>
            </a:r>
            <a:r>
              <a:rPr lang="en-US" sz="2400" dirty="0" smtClean="0"/>
              <a:t>with your discipline. Contextualize your findings for your audience. </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r>
              <a:rPr lang="en-US" smtClean="0"/>
              <a:t>Acknowledgements</a:t>
            </a:r>
          </a:p>
        </p:txBody>
      </p:sp>
      <p:sp>
        <p:nvSpPr>
          <p:cNvPr id="15363" name="Rectangle 3"/>
          <p:cNvSpPr>
            <a:spLocks noGrp="1"/>
          </p:cNvSpPr>
          <p:nvPr>
            <p:ph type="body" idx="1"/>
          </p:nvPr>
        </p:nvSpPr>
        <p:spPr>
          <a:xfrm>
            <a:off x="457200" y="2362200"/>
            <a:ext cx="8229600" cy="4038600"/>
          </a:xfrm>
        </p:spPr>
        <p:txBody>
          <a:bodyPr/>
          <a:lstStyle/>
          <a:p>
            <a:pPr eaLnBrk="1" hangingPunct="1">
              <a:buFont typeface="Arial" charset="0"/>
              <a:buNone/>
            </a:pPr>
            <a:r>
              <a:rPr lang="en-US" i="1" smtClean="0"/>
              <a:t>It is normal to thank…</a:t>
            </a:r>
          </a:p>
          <a:p>
            <a:pPr eaLnBrk="1" hangingPunct="1"/>
            <a:r>
              <a:rPr lang="en-US" smtClean="0"/>
              <a:t>Your Advisor</a:t>
            </a:r>
          </a:p>
          <a:p>
            <a:pPr eaLnBrk="1" hangingPunct="1"/>
            <a:r>
              <a:rPr lang="en-US" smtClean="0"/>
              <a:t>Any on or off campus collaborators</a:t>
            </a:r>
          </a:p>
          <a:p>
            <a:pPr eaLnBrk="1" hangingPunct="1"/>
            <a:r>
              <a:rPr lang="en-US" smtClean="0"/>
              <a:t>The source of your funding (the Provost’s office, an NSF grant etc)</a:t>
            </a:r>
          </a:p>
          <a:p>
            <a:pPr eaLnBrk="1" hangingPunct="1"/>
            <a:r>
              <a:rPr lang="en-US" smtClean="0"/>
              <a:t>Anyone that helped you</a:t>
            </a:r>
          </a:p>
          <a:p>
            <a:pPr eaLnBrk="1" hangingPunct="1"/>
            <a:r>
              <a:rPr lang="en-US" smtClean="0"/>
              <a:t>Your audience (for listening to you)</a:t>
            </a:r>
          </a:p>
          <a:p>
            <a:pPr eaLnBrk="1" hangingPunct="1"/>
            <a:endParaRPr lang="en-US" smtClean="0"/>
          </a:p>
        </p:txBody>
      </p:sp>
      <p:pic>
        <p:nvPicPr>
          <p:cNvPr id="15364" name="Picture 4" descr="MC900105222[1]"/>
          <p:cNvPicPr>
            <a:picLocks noChangeAspect="1" noChangeArrowheads="1"/>
          </p:cNvPicPr>
          <p:nvPr/>
        </p:nvPicPr>
        <p:blipFill>
          <a:blip r:embed="rId3" cstate="print"/>
          <a:srcRect/>
          <a:stretch>
            <a:fillRect/>
          </a:stretch>
        </p:blipFill>
        <p:spPr bwMode="auto">
          <a:xfrm>
            <a:off x="5257800" y="2286000"/>
            <a:ext cx="1838325" cy="989013"/>
          </a:xfrm>
          <a:prstGeom prst="rect">
            <a:avLst/>
          </a:prstGeom>
          <a:noFill/>
          <a:ln w="9525">
            <a:noFill/>
            <a:miter lim="800000"/>
            <a:headEnd/>
            <a:tailEnd/>
          </a:ln>
        </p:spPr>
      </p:pic>
      <p:pic>
        <p:nvPicPr>
          <p:cNvPr id="15365" name="Picture 5" descr="MC900105220[1]"/>
          <p:cNvPicPr>
            <a:picLocks noChangeAspect="1" noChangeArrowheads="1"/>
          </p:cNvPicPr>
          <p:nvPr/>
        </p:nvPicPr>
        <p:blipFill>
          <a:blip r:embed="rId4" cstate="print"/>
          <a:srcRect/>
          <a:stretch>
            <a:fillRect/>
          </a:stretch>
        </p:blipFill>
        <p:spPr bwMode="auto">
          <a:xfrm>
            <a:off x="7329488" y="0"/>
            <a:ext cx="1814512" cy="1452563"/>
          </a:xfrm>
          <a:prstGeom prst="rect">
            <a:avLst/>
          </a:prstGeom>
          <a:noFill/>
          <a:ln w="9525">
            <a:noFill/>
            <a:miter lim="800000"/>
            <a:headEnd/>
            <a:tailEnd/>
          </a:ln>
        </p:spPr>
      </p:pic>
      <p:pic>
        <p:nvPicPr>
          <p:cNvPr id="15366" name="Picture 6" descr="MC900105218[1]"/>
          <p:cNvPicPr>
            <a:picLocks noChangeAspect="1" noChangeArrowheads="1"/>
          </p:cNvPicPr>
          <p:nvPr/>
        </p:nvPicPr>
        <p:blipFill>
          <a:blip r:embed="rId5" cstate="print"/>
          <a:srcRect/>
          <a:stretch>
            <a:fillRect/>
          </a:stretch>
        </p:blipFill>
        <p:spPr bwMode="auto">
          <a:xfrm>
            <a:off x="0" y="0"/>
            <a:ext cx="1587500" cy="183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74638"/>
            <a:ext cx="8229600" cy="792162"/>
          </a:xfrm>
        </p:spPr>
        <p:txBody>
          <a:bodyPr/>
          <a:lstStyle/>
          <a:p>
            <a:pPr eaLnBrk="1" hangingPunct="1"/>
            <a:r>
              <a:rPr lang="en-US" dirty="0" smtClean="0"/>
              <a:t>Other info you should know…</a:t>
            </a:r>
          </a:p>
        </p:txBody>
      </p:sp>
      <p:sp>
        <p:nvSpPr>
          <p:cNvPr id="16387" name="Content Placeholder 2"/>
          <p:cNvSpPr>
            <a:spLocks noGrp="1"/>
          </p:cNvSpPr>
          <p:nvPr>
            <p:ph idx="1"/>
          </p:nvPr>
        </p:nvSpPr>
        <p:spPr>
          <a:xfrm>
            <a:off x="228600" y="1143000"/>
            <a:ext cx="8686800" cy="5410200"/>
          </a:xfrm>
        </p:spPr>
        <p:txBody>
          <a:bodyPr/>
          <a:lstStyle/>
          <a:p>
            <a:pPr eaLnBrk="1" hangingPunct="1">
              <a:lnSpc>
                <a:spcPct val="90000"/>
              </a:lnSpc>
            </a:pPr>
            <a:r>
              <a:rPr lang="en-US" sz="2400" dirty="0" smtClean="0"/>
              <a:t>Do you have abbreviations or acronyms in your presentation? Abbreviations and acronyms are frustrating to your audience. Use them sparingly and be sure to define them first. </a:t>
            </a:r>
          </a:p>
          <a:p>
            <a:pPr eaLnBrk="1" hangingPunct="1">
              <a:lnSpc>
                <a:spcPct val="90000"/>
              </a:lnSpc>
            </a:pPr>
            <a:r>
              <a:rPr lang="en-US" sz="2400" dirty="0" smtClean="0"/>
              <a:t>When you use someone else’s ideas, figures, data etc – the citation for that information should appear right at the bottom of the slide.</a:t>
            </a:r>
          </a:p>
          <a:p>
            <a:pPr eaLnBrk="1" hangingPunct="1">
              <a:lnSpc>
                <a:spcPct val="90000"/>
              </a:lnSpc>
            </a:pPr>
            <a:r>
              <a:rPr lang="en-US" sz="2400" dirty="0" smtClean="0"/>
              <a:t>Bullet your ideas (less text is better) and use images – figures, tables etc. It’s way easier to understand the trend in a numerical data set when its on a graph or in a table. Think VISUALLY.</a:t>
            </a:r>
          </a:p>
          <a:p>
            <a:pPr eaLnBrk="1" hangingPunct="1">
              <a:lnSpc>
                <a:spcPct val="90000"/>
              </a:lnSpc>
            </a:pPr>
            <a:r>
              <a:rPr lang="en-US" sz="2400" dirty="0" smtClean="0"/>
              <a:t>Is there specialized jargon in your presentation? Please remember that the audience is diverse and may not be aware of jargon in your discipline. </a:t>
            </a:r>
          </a:p>
          <a:p>
            <a:pPr eaLnBrk="1" hangingPunct="1">
              <a:lnSpc>
                <a:spcPct val="90000"/>
              </a:lnSpc>
            </a:pPr>
            <a:r>
              <a:rPr lang="en-US" sz="2400" i="1" dirty="0" smtClean="0"/>
              <a:t>Polished presenters practice their presentation. </a:t>
            </a:r>
            <a:r>
              <a:rPr lang="en-US" sz="2400" dirty="0" smtClean="0"/>
              <a:t>You should too. </a:t>
            </a:r>
            <a:endParaRPr lang="en-US" sz="2400" i="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ctrTitle"/>
          </p:nvPr>
        </p:nvSpPr>
        <p:spPr>
          <a:xfrm>
            <a:off x="685800" y="990600"/>
            <a:ext cx="7772400" cy="3048000"/>
          </a:xfrm>
        </p:spPr>
        <p:txBody>
          <a:bodyPr/>
          <a:lstStyle/>
          <a:p>
            <a:r>
              <a:rPr lang="en-US" dirty="0" smtClean="0"/>
              <a:t>These next slides are </a:t>
            </a:r>
            <a:r>
              <a:rPr lang="en-US" u="sng" dirty="0" smtClean="0"/>
              <a:t>examples </a:t>
            </a:r>
            <a:r>
              <a:rPr lang="en-US" dirty="0" smtClean="0"/>
              <a:t>on how to organize images and deliver information in a presentation friendly and visually appealing way</a:t>
            </a:r>
          </a:p>
        </p:txBody>
      </p:sp>
      <p:sp>
        <p:nvSpPr>
          <p:cNvPr id="6" name="Subtitle 5"/>
          <p:cNvSpPr>
            <a:spLocks noGrp="1"/>
          </p:cNvSpPr>
          <p:nvPr>
            <p:ph type="subTitle" idx="1"/>
          </p:nvPr>
        </p:nvSpPr>
        <p:spPr>
          <a:xfrm>
            <a:off x="990600" y="4572000"/>
            <a:ext cx="7391400" cy="1600200"/>
          </a:xfrm>
        </p:spPr>
        <p:txBody>
          <a:bodyPr/>
          <a:lstStyle/>
          <a:p>
            <a:pPr>
              <a:defRPr/>
            </a:pPr>
            <a:r>
              <a:rPr lang="en-US" b="1" dirty="0" smtClean="0">
                <a:solidFill>
                  <a:srgbClr val="FF0000"/>
                </a:solidFill>
              </a:rPr>
              <a:t>When viewing these slides in PPT, look in the “Notes” section for information on how the slide is designed and organized</a:t>
            </a:r>
            <a:r>
              <a:rPr lang="en-US" dirty="0" smtClean="0"/>
              <a:t>. </a:t>
            </a:r>
            <a:endParaRPr lang="en-US" dirty="0"/>
          </a:p>
        </p:txBody>
      </p:sp>
      <p:sp>
        <p:nvSpPr>
          <p:cNvPr id="17412" name="Rectangle 6"/>
          <p:cNvSpPr>
            <a:spLocks noChangeArrowheads="1"/>
          </p:cNvSpPr>
          <p:nvPr/>
        </p:nvSpPr>
        <p:spPr bwMode="auto">
          <a:xfrm>
            <a:off x="152400" y="6248400"/>
            <a:ext cx="8686800" cy="523220"/>
          </a:xfrm>
          <a:prstGeom prst="rect">
            <a:avLst/>
          </a:prstGeom>
          <a:noFill/>
          <a:ln w="9525">
            <a:noFill/>
            <a:miter lim="800000"/>
            <a:headEnd/>
            <a:tailEnd/>
          </a:ln>
        </p:spPr>
        <p:txBody>
          <a:bodyPr wrap="square">
            <a:spAutoFit/>
          </a:bodyPr>
          <a:lstStyle/>
          <a:p>
            <a:r>
              <a:rPr lang="en-US" sz="1400" dirty="0" smtClean="0"/>
              <a:t>These </a:t>
            </a:r>
            <a:r>
              <a:rPr lang="en-US" sz="1400" dirty="0"/>
              <a:t>slides were created by Dr. Keri Colabroy using data from her </a:t>
            </a:r>
            <a:r>
              <a:rPr lang="en-US" sz="1400" dirty="0" smtClean="0"/>
              <a:t>research and by a graduate of the class of 2015. </a:t>
            </a:r>
            <a:r>
              <a:rPr lang="en-US" sz="1400" dirty="0"/>
              <a:t>Do not share without permission.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5638800" cy="4068763"/>
          </a:xfrm>
        </p:spPr>
        <p:txBody>
          <a:bodyPr/>
          <a:lstStyle/>
          <a:p>
            <a:pPr eaLnBrk="1" hangingPunct="1"/>
            <a:r>
              <a:rPr lang="en-US" smtClean="0"/>
              <a:t>Antibacterial</a:t>
            </a:r>
          </a:p>
          <a:p>
            <a:pPr eaLnBrk="1" hangingPunct="1"/>
            <a:endParaRPr lang="en-US" smtClean="0"/>
          </a:p>
          <a:p>
            <a:pPr eaLnBrk="1" hangingPunct="1"/>
            <a:r>
              <a:rPr lang="en-US" smtClean="0"/>
              <a:t>Antifungal</a:t>
            </a:r>
          </a:p>
          <a:p>
            <a:pPr eaLnBrk="1" hangingPunct="1"/>
            <a:r>
              <a:rPr lang="en-US" smtClean="0"/>
              <a:t>Antitumor</a:t>
            </a:r>
          </a:p>
          <a:p>
            <a:pPr eaLnBrk="1" hangingPunct="1"/>
            <a:r>
              <a:rPr lang="en-US" smtClean="0"/>
              <a:t>Antiparasitic</a:t>
            </a:r>
          </a:p>
          <a:p>
            <a:pPr eaLnBrk="1" hangingPunct="1"/>
            <a:r>
              <a:rPr lang="en-US" smtClean="0"/>
              <a:t>Immunosuppressants</a:t>
            </a:r>
          </a:p>
          <a:p>
            <a:pPr eaLnBrk="1" hangingPunct="1"/>
            <a:r>
              <a:rPr lang="en-US" smtClean="0"/>
              <a:t>Cholesterol-lowering</a:t>
            </a:r>
          </a:p>
        </p:txBody>
      </p:sp>
      <p:pic>
        <p:nvPicPr>
          <p:cNvPr id="18435" name="Picture 7"/>
          <p:cNvPicPr>
            <a:picLocks noChangeAspect="1" noChangeArrowheads="1"/>
          </p:cNvPicPr>
          <p:nvPr/>
        </p:nvPicPr>
        <p:blipFill>
          <a:blip r:embed="rId3" cstate="print"/>
          <a:srcRect l="26666" r="20000"/>
          <a:stretch>
            <a:fillRect/>
          </a:stretch>
        </p:blipFill>
        <p:spPr bwMode="auto">
          <a:xfrm>
            <a:off x="5410200" y="4114800"/>
            <a:ext cx="1092200" cy="2047875"/>
          </a:xfrm>
          <a:prstGeom prst="rect">
            <a:avLst/>
          </a:prstGeom>
          <a:noFill/>
          <a:ln w="38100" algn="ctr">
            <a:noFill/>
            <a:miter lim="800000"/>
            <a:headEnd/>
            <a:tailEnd/>
          </a:ln>
        </p:spPr>
      </p:pic>
      <p:sp>
        <p:nvSpPr>
          <p:cNvPr id="18436" name="Title 1"/>
          <p:cNvSpPr>
            <a:spLocks noGrp="1"/>
          </p:cNvSpPr>
          <p:nvPr>
            <p:ph type="title"/>
          </p:nvPr>
        </p:nvSpPr>
        <p:spPr/>
        <p:txBody>
          <a:bodyPr/>
          <a:lstStyle/>
          <a:p>
            <a:pPr eaLnBrk="1" hangingPunct="1"/>
            <a:r>
              <a:rPr lang="en-US" sz="4000" smtClean="0"/>
              <a:t>Natural products </a:t>
            </a:r>
            <a:br>
              <a:rPr lang="en-US" sz="4000" smtClean="0"/>
            </a:br>
            <a:r>
              <a:rPr lang="en-US" sz="4000" smtClean="0"/>
              <a:t>and human medicine</a:t>
            </a:r>
          </a:p>
        </p:txBody>
      </p:sp>
      <p:sp>
        <p:nvSpPr>
          <p:cNvPr id="18437" name="TextBox 3"/>
          <p:cNvSpPr txBox="1">
            <a:spLocks noChangeArrowheads="1"/>
          </p:cNvSpPr>
          <p:nvPr/>
        </p:nvSpPr>
        <p:spPr bwMode="auto">
          <a:xfrm>
            <a:off x="25400" y="6211888"/>
            <a:ext cx="8280400" cy="646112"/>
          </a:xfrm>
          <a:prstGeom prst="rect">
            <a:avLst/>
          </a:prstGeom>
          <a:noFill/>
          <a:ln w="9525">
            <a:noFill/>
            <a:miter lim="800000"/>
            <a:headEnd/>
            <a:tailEnd/>
          </a:ln>
        </p:spPr>
        <p:txBody>
          <a:bodyPr wrap="none">
            <a:spAutoFit/>
          </a:bodyPr>
          <a:lstStyle/>
          <a:p>
            <a:r>
              <a:rPr lang="en-US" u="sng"/>
              <a:t>Streptomyces in Nature and Medicine </a:t>
            </a:r>
            <a:r>
              <a:rPr lang="en-US"/>
              <a:t>by D.A. Hopwood</a:t>
            </a:r>
          </a:p>
          <a:p>
            <a:r>
              <a:rPr lang="en-US"/>
              <a:t>Fishbach, Walsh and Clardy</a:t>
            </a:r>
            <a:r>
              <a:rPr lang="en-US" i="1"/>
              <a:t>. PNAS March 25, 2008 vol. 105 no. 12 4601-4608 </a:t>
            </a:r>
            <a:endParaRPr lang="en-US"/>
          </a:p>
        </p:txBody>
      </p:sp>
      <p:pic>
        <p:nvPicPr>
          <p:cNvPr id="18438" name="Picture 5"/>
          <p:cNvPicPr>
            <a:picLocks noChangeAspect="1" noChangeArrowheads="1"/>
          </p:cNvPicPr>
          <p:nvPr/>
        </p:nvPicPr>
        <p:blipFill>
          <a:blip r:embed="rId4" cstate="print"/>
          <a:srcRect/>
          <a:stretch>
            <a:fillRect/>
          </a:stretch>
        </p:blipFill>
        <p:spPr bwMode="auto">
          <a:xfrm>
            <a:off x="5029200" y="1828800"/>
            <a:ext cx="1981200" cy="1981200"/>
          </a:xfrm>
          <a:prstGeom prst="rect">
            <a:avLst/>
          </a:prstGeom>
          <a:noFill/>
          <a:ln w="38100" algn="ctr">
            <a:noFill/>
            <a:miter lim="800000"/>
            <a:headEnd/>
            <a:tailEnd/>
          </a:ln>
        </p:spPr>
      </p:pic>
      <p:pic>
        <p:nvPicPr>
          <p:cNvPr id="18439" name="Picture 6"/>
          <p:cNvPicPr>
            <a:picLocks noChangeAspect="1" noChangeArrowheads="1"/>
          </p:cNvPicPr>
          <p:nvPr/>
        </p:nvPicPr>
        <p:blipFill>
          <a:blip r:embed="rId5" cstate="print"/>
          <a:srcRect/>
          <a:stretch>
            <a:fillRect/>
          </a:stretch>
        </p:blipFill>
        <p:spPr bwMode="auto">
          <a:xfrm>
            <a:off x="7315200" y="3733800"/>
            <a:ext cx="1371600" cy="2397125"/>
          </a:xfrm>
          <a:prstGeom prst="rect">
            <a:avLst/>
          </a:prstGeom>
          <a:noFill/>
          <a:ln w="38100"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500" fill="hold"/>
                                        <p:tgtEl>
                                          <p:spTgt spid="3">
                                            <p:txEl>
                                              <p:pRg st="0" end="0"/>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52400"/>
            <a:ext cx="8229600" cy="1143000"/>
          </a:xfrm>
        </p:spPr>
        <p:txBody>
          <a:bodyPr/>
          <a:lstStyle/>
          <a:p>
            <a:pPr eaLnBrk="1" hangingPunct="1"/>
            <a:r>
              <a:rPr lang="en-US" sz="3200" smtClean="0"/>
              <a:t>Propylproline Biosynthesis</a:t>
            </a:r>
            <a:br>
              <a:rPr lang="en-US" sz="3200" smtClean="0"/>
            </a:br>
            <a:r>
              <a:rPr lang="en-US" sz="3200" i="1" smtClean="0"/>
              <a:t>Step 1: Tyrosine Hydroxylase, </a:t>
            </a:r>
            <a:r>
              <a:rPr lang="en-US" sz="3200" smtClean="0"/>
              <a:t>LmbB2</a:t>
            </a:r>
          </a:p>
        </p:txBody>
      </p:sp>
      <p:graphicFrame>
        <p:nvGraphicFramePr>
          <p:cNvPr id="3" name="Chart 2"/>
          <p:cNvGraphicFramePr/>
          <p:nvPr/>
        </p:nvGraphicFramePr>
        <p:xfrm>
          <a:off x="990600" y="1597972"/>
          <a:ext cx="7036535" cy="4879028"/>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Arrow Connector 4"/>
          <p:cNvCxnSpPr>
            <a:cxnSpLocks noChangeShapeType="1"/>
          </p:cNvCxnSpPr>
          <p:nvPr/>
        </p:nvCxnSpPr>
        <p:spPr bwMode="auto">
          <a:xfrm>
            <a:off x="3657600" y="2667000"/>
            <a:ext cx="609600" cy="533400"/>
          </a:xfrm>
          <a:prstGeom prst="straightConnector1">
            <a:avLst/>
          </a:prstGeom>
          <a:noFill/>
          <a:ln w="38100" algn="ctr">
            <a:solidFill>
              <a:srgbClr val="FF0000"/>
            </a:solidFill>
            <a:round/>
            <a:headEnd/>
            <a:tailEnd type="arrow" w="med" len="med"/>
          </a:ln>
        </p:spPr>
      </p:cxnSp>
      <p:sp>
        <p:nvSpPr>
          <p:cNvPr id="6" name="TextBox 5"/>
          <p:cNvSpPr txBox="1">
            <a:spLocks noChangeArrowheads="1"/>
          </p:cNvSpPr>
          <p:nvPr/>
        </p:nvSpPr>
        <p:spPr bwMode="auto">
          <a:xfrm>
            <a:off x="1981200" y="1676400"/>
            <a:ext cx="2667000" cy="1016000"/>
          </a:xfrm>
          <a:prstGeom prst="rect">
            <a:avLst/>
          </a:prstGeom>
          <a:noFill/>
          <a:ln w="9525">
            <a:noFill/>
            <a:miter lim="800000"/>
            <a:headEnd/>
            <a:tailEnd/>
          </a:ln>
        </p:spPr>
        <p:txBody>
          <a:bodyPr>
            <a:spAutoFit/>
          </a:bodyPr>
          <a:lstStyle/>
          <a:p>
            <a:r>
              <a:rPr lang="en-US" sz="2000">
                <a:solidFill>
                  <a:srgbClr val="FF0000"/>
                </a:solidFill>
              </a:rPr>
              <a:t>Significantly more activity with peroxide as oxygen source</a:t>
            </a:r>
          </a:p>
        </p:txBody>
      </p:sp>
      <p:sp>
        <p:nvSpPr>
          <p:cNvPr id="19462" name="TextBox 6"/>
          <p:cNvSpPr txBox="1">
            <a:spLocks noChangeArrowheads="1"/>
          </p:cNvSpPr>
          <p:nvPr/>
        </p:nvSpPr>
        <p:spPr bwMode="auto">
          <a:xfrm>
            <a:off x="0" y="6519863"/>
            <a:ext cx="7239000" cy="338137"/>
          </a:xfrm>
          <a:prstGeom prst="rect">
            <a:avLst/>
          </a:prstGeom>
          <a:noFill/>
          <a:ln w="9525">
            <a:noFill/>
            <a:miter lim="800000"/>
            <a:headEnd/>
            <a:tailEnd/>
          </a:ln>
        </p:spPr>
        <p:txBody>
          <a:bodyPr>
            <a:spAutoFit/>
          </a:bodyPr>
          <a:lstStyle/>
          <a:p>
            <a:r>
              <a:rPr lang="en-US" sz="1600"/>
              <a:t>Roxanne Sholevar ‘11, Katherine Connor (UMD)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82" name="Picture 10" descr="Colabroy Figure 3a"/>
          <p:cNvPicPr>
            <a:picLocks noChangeAspect="1" noChangeArrowheads="1"/>
          </p:cNvPicPr>
          <p:nvPr/>
        </p:nvPicPr>
        <p:blipFill>
          <a:blip r:embed="rId4" cstate="print">
            <a:lum bright="-14000" contrast="36000"/>
          </a:blip>
          <a:srcRect l="6557" t="9827" r="9836" b="5179"/>
          <a:stretch>
            <a:fillRect/>
          </a:stretch>
        </p:blipFill>
        <p:spPr bwMode="auto">
          <a:xfrm>
            <a:off x="533400" y="2362200"/>
            <a:ext cx="4857750" cy="3810000"/>
          </a:xfrm>
          <a:prstGeom prst="rect">
            <a:avLst/>
          </a:prstGeom>
          <a:noFill/>
          <a:ln w="9525">
            <a:noFill/>
            <a:miter lim="800000"/>
            <a:headEnd/>
            <a:tailEnd/>
          </a:ln>
        </p:spPr>
      </p:pic>
      <p:sp>
        <p:nvSpPr>
          <p:cNvPr id="2052" name="Rectangle 2"/>
          <p:cNvSpPr>
            <a:spLocks noGrp="1" noChangeArrowheads="1"/>
          </p:cNvSpPr>
          <p:nvPr>
            <p:ph type="title"/>
          </p:nvPr>
        </p:nvSpPr>
        <p:spPr/>
        <p:txBody>
          <a:bodyPr/>
          <a:lstStyle/>
          <a:p>
            <a:pPr eaLnBrk="1" hangingPunct="1"/>
            <a:r>
              <a:rPr lang="en-US" sz="2800" smtClean="0"/>
              <a:t> </a:t>
            </a:r>
            <a:r>
              <a:rPr lang="en-US" sz="3200" smtClean="0"/>
              <a:t>Propylproline Biosynthesis</a:t>
            </a:r>
            <a:br>
              <a:rPr lang="en-US" sz="3200" smtClean="0"/>
            </a:br>
            <a:r>
              <a:rPr lang="en-US" sz="2800" i="1" smtClean="0"/>
              <a:t>Step 2: L-DOPA dioxygenase, LmbB1</a:t>
            </a:r>
            <a:endParaRPr lang="en-US" sz="2800" smtClean="0"/>
          </a:p>
        </p:txBody>
      </p:sp>
      <p:sp>
        <p:nvSpPr>
          <p:cNvPr id="2053" name="TextBox 9"/>
          <p:cNvSpPr txBox="1">
            <a:spLocks noChangeArrowheads="1"/>
          </p:cNvSpPr>
          <p:nvPr/>
        </p:nvSpPr>
        <p:spPr bwMode="auto">
          <a:xfrm>
            <a:off x="0" y="6477000"/>
            <a:ext cx="3581400" cy="381000"/>
          </a:xfrm>
          <a:prstGeom prst="rect">
            <a:avLst/>
          </a:prstGeom>
          <a:noFill/>
          <a:ln w="9525">
            <a:noFill/>
            <a:miter lim="800000"/>
            <a:headEnd/>
            <a:tailEnd/>
          </a:ln>
        </p:spPr>
        <p:txBody>
          <a:bodyPr>
            <a:spAutoFit/>
          </a:bodyPr>
          <a:lstStyle/>
          <a:p>
            <a:r>
              <a:rPr lang="en-US"/>
              <a:t>Billy Hackett ‘08</a:t>
            </a:r>
          </a:p>
        </p:txBody>
      </p:sp>
      <p:sp>
        <p:nvSpPr>
          <p:cNvPr id="2054" name="TextBox 12"/>
          <p:cNvSpPr txBox="1">
            <a:spLocks noChangeArrowheads="1"/>
          </p:cNvSpPr>
          <p:nvPr/>
        </p:nvSpPr>
        <p:spPr bwMode="auto">
          <a:xfrm>
            <a:off x="304800" y="1524000"/>
            <a:ext cx="7848600" cy="400050"/>
          </a:xfrm>
          <a:prstGeom prst="rect">
            <a:avLst/>
          </a:prstGeom>
          <a:noFill/>
          <a:ln w="9525">
            <a:noFill/>
            <a:miter lim="800000"/>
            <a:headEnd/>
            <a:tailEnd/>
          </a:ln>
        </p:spPr>
        <p:txBody>
          <a:bodyPr>
            <a:spAutoFit/>
          </a:bodyPr>
          <a:lstStyle/>
          <a:p>
            <a:r>
              <a:rPr lang="en-US" sz="2000" b="1"/>
              <a:t>The early moments of the LmbB1 reaction….</a:t>
            </a:r>
          </a:p>
        </p:txBody>
      </p:sp>
      <p:cxnSp>
        <p:nvCxnSpPr>
          <p:cNvPr id="15" name="Straight Arrow Connector 14"/>
          <p:cNvCxnSpPr>
            <a:cxnSpLocks noChangeShapeType="1"/>
          </p:cNvCxnSpPr>
          <p:nvPr/>
        </p:nvCxnSpPr>
        <p:spPr bwMode="auto">
          <a:xfrm flipH="1">
            <a:off x="3124200" y="2667000"/>
            <a:ext cx="914400" cy="609600"/>
          </a:xfrm>
          <a:prstGeom prst="straightConnector1">
            <a:avLst/>
          </a:prstGeom>
          <a:noFill/>
          <a:ln w="38100" algn="ctr">
            <a:solidFill>
              <a:srgbClr val="FF0000"/>
            </a:solidFill>
            <a:round/>
            <a:headEnd/>
            <a:tailEnd type="arrow" w="med" len="med"/>
          </a:ln>
        </p:spPr>
      </p:cxnSp>
      <p:cxnSp>
        <p:nvCxnSpPr>
          <p:cNvPr id="17" name="Straight Arrow Connector 16"/>
          <p:cNvCxnSpPr>
            <a:cxnSpLocks noChangeShapeType="1"/>
          </p:cNvCxnSpPr>
          <p:nvPr/>
        </p:nvCxnSpPr>
        <p:spPr bwMode="auto">
          <a:xfrm flipH="1">
            <a:off x="3048000" y="2743200"/>
            <a:ext cx="990600" cy="1828800"/>
          </a:xfrm>
          <a:prstGeom prst="straightConnector1">
            <a:avLst/>
          </a:prstGeom>
          <a:noFill/>
          <a:ln w="38100" algn="ctr">
            <a:solidFill>
              <a:srgbClr val="FF0000"/>
            </a:solidFill>
            <a:round/>
            <a:headEnd/>
            <a:tailEnd type="arrow" w="med" len="med"/>
          </a:ln>
        </p:spPr>
      </p:cxnSp>
      <p:sp>
        <p:nvSpPr>
          <p:cNvPr id="18" name="TextBox 17"/>
          <p:cNvSpPr txBox="1"/>
          <p:nvPr/>
        </p:nvSpPr>
        <p:spPr>
          <a:xfrm>
            <a:off x="3962400" y="2209800"/>
            <a:ext cx="1752600" cy="1200150"/>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t>This is what we had been monitoring at 414nm</a:t>
            </a:r>
          </a:p>
        </p:txBody>
      </p:sp>
      <p:cxnSp>
        <p:nvCxnSpPr>
          <p:cNvPr id="22" name="Straight Arrow Connector 21"/>
          <p:cNvCxnSpPr>
            <a:cxnSpLocks noChangeShapeType="1"/>
          </p:cNvCxnSpPr>
          <p:nvPr/>
        </p:nvCxnSpPr>
        <p:spPr bwMode="auto">
          <a:xfrm>
            <a:off x="1828800" y="3048000"/>
            <a:ext cx="533400" cy="1295400"/>
          </a:xfrm>
          <a:prstGeom prst="straightConnector1">
            <a:avLst/>
          </a:prstGeom>
          <a:noFill/>
          <a:ln w="38100" algn="ctr">
            <a:solidFill>
              <a:srgbClr val="0000FF"/>
            </a:solidFill>
            <a:round/>
            <a:headEnd/>
            <a:tailEnd type="arrow" w="med" len="med"/>
          </a:ln>
        </p:spPr>
      </p:cxnSp>
      <p:sp>
        <p:nvSpPr>
          <p:cNvPr id="23" name="TextBox 22"/>
          <p:cNvSpPr txBox="1"/>
          <p:nvPr/>
        </p:nvSpPr>
        <p:spPr>
          <a:xfrm>
            <a:off x="576263" y="2667000"/>
            <a:ext cx="1928812" cy="369888"/>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dirty="0"/>
              <a:t>So what is this??</a:t>
            </a:r>
          </a:p>
        </p:txBody>
      </p:sp>
      <p:graphicFrame>
        <p:nvGraphicFramePr>
          <p:cNvPr id="49163" name="Object 2"/>
          <p:cNvGraphicFramePr>
            <a:graphicFrameLocks noChangeAspect="1"/>
          </p:cNvGraphicFramePr>
          <p:nvPr/>
        </p:nvGraphicFramePr>
        <p:xfrm>
          <a:off x="6096000" y="1524000"/>
          <a:ext cx="2117725" cy="5181600"/>
        </p:xfrm>
        <a:graphic>
          <a:graphicData uri="http://schemas.openxmlformats.org/presentationml/2006/ole">
            <mc:AlternateContent xmlns:mc="http://schemas.openxmlformats.org/markup-compatibility/2006">
              <mc:Choice xmlns:v="urn:schemas-microsoft-com:vml" Requires="v">
                <p:oleObj spid="_x0000_s2051" name="ChemSketch" r:id="rId5" imgW="2654640" imgH="6251400" progId="ACD.ChemSketch.20">
                  <p:embed/>
                </p:oleObj>
              </mc:Choice>
              <mc:Fallback>
                <p:oleObj name="ChemSketch" r:id="rId5" imgW="2654640" imgH="6251400" progId="ACD.ChemSketch.20">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524000"/>
                        <a:ext cx="211772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Rectangle 25"/>
          <p:cNvSpPr/>
          <p:nvPr/>
        </p:nvSpPr>
        <p:spPr bwMode="auto">
          <a:xfrm>
            <a:off x="6019800" y="3276600"/>
            <a:ext cx="1143000" cy="1600200"/>
          </a:xfrm>
          <a:prstGeom prst="rect">
            <a:avLst/>
          </a:prstGeom>
          <a:noFill/>
          <a:ln>
            <a:solidFill>
              <a:srgbClr val="3D20EE"/>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solidFill>
                <a:schemeClr val="tx1"/>
              </a:solidFill>
            </a:endParaRPr>
          </a:p>
        </p:txBody>
      </p:sp>
      <p:sp>
        <p:nvSpPr>
          <p:cNvPr id="27" name="Rectangle 26"/>
          <p:cNvSpPr>
            <a:spLocks noChangeArrowheads="1"/>
          </p:cNvSpPr>
          <p:nvPr/>
        </p:nvSpPr>
        <p:spPr bwMode="auto">
          <a:xfrm>
            <a:off x="6019800" y="5105400"/>
            <a:ext cx="2362200" cy="1752600"/>
          </a:xfrm>
          <a:prstGeom prst="rect">
            <a:avLst/>
          </a:prstGeom>
          <a:noFill/>
          <a:ln w="38100" algn="ctr">
            <a:solidFill>
              <a:srgbClr val="FF0000"/>
            </a:solidFill>
            <a:round/>
            <a:headEnd/>
            <a:tailEnd/>
          </a:ln>
        </p:spPr>
        <p:txBody>
          <a:bodyPr wrap="none" anchor="ctr"/>
          <a:lstStyle/>
          <a:p>
            <a:endParaRPr lang="en-US"/>
          </a:p>
        </p:txBody>
      </p:sp>
      <p:sp>
        <p:nvSpPr>
          <p:cNvPr id="29" name="TextBox 28"/>
          <p:cNvSpPr txBox="1">
            <a:spLocks noChangeArrowheads="1"/>
          </p:cNvSpPr>
          <p:nvPr/>
        </p:nvSpPr>
        <p:spPr bwMode="auto">
          <a:xfrm>
            <a:off x="6705600" y="6488113"/>
            <a:ext cx="1023938" cy="369887"/>
          </a:xfrm>
          <a:prstGeom prst="rect">
            <a:avLst/>
          </a:prstGeom>
          <a:noFill/>
          <a:ln w="9525">
            <a:noFill/>
            <a:miter lim="800000"/>
            <a:headEnd/>
            <a:tailEnd/>
          </a:ln>
        </p:spPr>
        <p:txBody>
          <a:bodyPr wrap="none">
            <a:spAutoFit/>
          </a:bodyPr>
          <a:lstStyle/>
          <a:p>
            <a:r>
              <a:rPr lang="en-US"/>
              <a:t>~414nm</a:t>
            </a:r>
          </a:p>
        </p:txBody>
      </p:sp>
      <p:sp>
        <p:nvSpPr>
          <p:cNvPr id="30" name="TextBox 29"/>
          <p:cNvSpPr txBox="1">
            <a:spLocks noChangeArrowheads="1"/>
          </p:cNvSpPr>
          <p:nvPr/>
        </p:nvSpPr>
        <p:spPr bwMode="auto">
          <a:xfrm>
            <a:off x="7315200" y="2590800"/>
            <a:ext cx="1828800" cy="2308225"/>
          </a:xfrm>
          <a:prstGeom prst="rect">
            <a:avLst/>
          </a:prstGeom>
          <a:noFill/>
          <a:ln w="9525">
            <a:noFill/>
            <a:miter lim="800000"/>
            <a:headEnd/>
            <a:tailEnd/>
          </a:ln>
        </p:spPr>
        <p:txBody>
          <a:bodyPr>
            <a:spAutoFit/>
          </a:bodyPr>
          <a:lstStyle/>
          <a:p>
            <a:r>
              <a:rPr lang="en-US"/>
              <a:t>Additional pH and substrate analog studies indicated that the “linear “ form was the species at ~375nm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91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1"/>
            <a:ext cx="7772400" cy="2381250"/>
          </a:xfrm>
        </p:spPr>
        <p:txBody>
          <a:bodyPr>
            <a:normAutofit/>
          </a:bodyPr>
          <a:lstStyle/>
          <a:p>
            <a:r>
              <a:rPr lang="en-US" sz="4800" dirty="0" smtClean="0"/>
              <a:t>Reconstructing Eden: </a:t>
            </a:r>
            <a:br>
              <a:rPr lang="en-US" sz="4800" dirty="0" smtClean="0"/>
            </a:br>
            <a:r>
              <a:rPr lang="en-US" sz="4800" dirty="0" smtClean="0"/>
              <a:t>Blake’s Composite Art</a:t>
            </a:r>
            <a:endParaRPr lang="en-US" sz="4800" dirty="0"/>
          </a:p>
        </p:txBody>
      </p:sp>
      <p:sp>
        <p:nvSpPr>
          <p:cNvPr id="3" name="Subtitle 2"/>
          <p:cNvSpPr>
            <a:spLocks noGrp="1"/>
          </p:cNvSpPr>
          <p:nvPr>
            <p:ph type="subTitle" idx="1"/>
          </p:nvPr>
        </p:nvSpPr>
        <p:spPr>
          <a:xfrm>
            <a:off x="1371600" y="3886200"/>
            <a:ext cx="6400800" cy="2438400"/>
          </a:xfrm>
        </p:spPr>
        <p:txBody>
          <a:bodyPr>
            <a:normAutofit/>
          </a:bodyPr>
          <a:lstStyle/>
          <a:p>
            <a:r>
              <a:rPr lang="en-US" sz="2400" dirty="0" smtClean="0"/>
              <a:t>Kelly Student</a:t>
            </a:r>
          </a:p>
          <a:p>
            <a:r>
              <a:rPr lang="en-US" sz="2400" dirty="0" smtClean="0"/>
              <a:t>Advisor: Dr. </a:t>
            </a:r>
            <a:r>
              <a:rPr lang="en-US" sz="2400" dirty="0" smtClean="0"/>
              <a:t>Muhlenberg</a:t>
            </a:r>
            <a:endParaRPr lang="en-US" sz="2400" dirty="0" smtClean="0"/>
          </a:p>
          <a:p>
            <a:r>
              <a:rPr lang="en-US" sz="2400" dirty="0" smtClean="0"/>
              <a:t>Some date in the past</a:t>
            </a:r>
          </a:p>
          <a:p>
            <a:r>
              <a:rPr lang="en-US" sz="2400" dirty="0" smtClean="0"/>
              <a:t>Muhlenberg College </a:t>
            </a:r>
          </a:p>
          <a:p>
            <a:r>
              <a:rPr lang="en-US" sz="2400" dirty="0" smtClean="0"/>
              <a:t>Summer Research Seminar Series</a:t>
            </a:r>
          </a:p>
          <a:p>
            <a:endParaRPr lang="en-US" dirty="0"/>
          </a:p>
        </p:txBody>
      </p:sp>
      <p:sp>
        <p:nvSpPr>
          <p:cNvPr id="4" name="TextBox 3"/>
          <p:cNvSpPr txBox="1"/>
          <p:nvPr/>
        </p:nvSpPr>
        <p:spPr>
          <a:xfrm>
            <a:off x="4114800" y="457200"/>
            <a:ext cx="4648200"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dirty="0" smtClean="0"/>
              <a:t>This is an example of a presentation from a humanities project. </a:t>
            </a:r>
            <a:endParaRPr lang="en-US" sz="2400" dirty="0"/>
          </a:p>
        </p:txBody>
      </p:sp>
      <p:sp>
        <p:nvSpPr>
          <p:cNvPr id="5" name="TextBox 4"/>
          <p:cNvSpPr txBox="1"/>
          <p:nvPr/>
        </p:nvSpPr>
        <p:spPr>
          <a:xfrm>
            <a:off x="5410200" y="3276600"/>
            <a:ext cx="3505200"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t>Dr. Colabroy is using these slides with the knowledge and consent of the student author</a:t>
            </a:r>
            <a:endParaRPr lang="en-US" dirty="0"/>
          </a:p>
        </p:txBody>
      </p:sp>
    </p:spTree>
    <p:extLst>
      <p:ext uri="{BB962C8B-B14F-4D97-AF65-F5344CB8AC3E}">
        <p14:creationId xmlns:p14="http://schemas.microsoft.com/office/powerpoint/2010/main" val="1070066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pPr eaLnBrk="1" hangingPunct="1"/>
            <a:r>
              <a:rPr lang="en-US" dirty="0" smtClean="0"/>
              <a:t>A Cool Title for my Presentation</a:t>
            </a:r>
          </a:p>
        </p:txBody>
      </p:sp>
      <p:sp>
        <p:nvSpPr>
          <p:cNvPr id="3" name="Subtitle 2"/>
          <p:cNvSpPr>
            <a:spLocks noGrp="1"/>
          </p:cNvSpPr>
          <p:nvPr>
            <p:ph type="subTitle" idx="1"/>
          </p:nvPr>
        </p:nvSpPr>
        <p:spPr>
          <a:xfrm>
            <a:off x="1371600" y="3581400"/>
            <a:ext cx="6400800" cy="2667000"/>
          </a:xfrm>
        </p:spPr>
        <p:txBody>
          <a:bodyPr rtlCol="0">
            <a:normAutofit fontScale="92500"/>
          </a:bodyPr>
          <a:lstStyle/>
          <a:p>
            <a:pPr eaLnBrk="1" fontAlgn="auto" hangingPunct="1">
              <a:spcAft>
                <a:spcPts val="0"/>
              </a:spcAft>
              <a:buFont typeface="Arial" pitchFamily="34" charset="0"/>
              <a:buNone/>
              <a:defRPr/>
            </a:pPr>
            <a:r>
              <a:rPr lang="en-US" dirty="0" smtClean="0"/>
              <a:t>By Joe Student </a:t>
            </a:r>
          </a:p>
          <a:p>
            <a:pPr eaLnBrk="1" fontAlgn="auto" hangingPunct="1">
              <a:spcAft>
                <a:spcPts val="0"/>
              </a:spcAft>
              <a:buFont typeface="Arial" pitchFamily="34" charset="0"/>
              <a:buNone/>
              <a:defRPr/>
            </a:pPr>
            <a:r>
              <a:rPr lang="en-US" dirty="0" smtClean="0"/>
              <a:t>Advisor: Dr. Jill Professor</a:t>
            </a:r>
          </a:p>
          <a:p>
            <a:pPr eaLnBrk="1" fontAlgn="auto" hangingPunct="1">
              <a:spcAft>
                <a:spcPts val="0"/>
              </a:spcAft>
              <a:buFont typeface="Arial" pitchFamily="34" charset="0"/>
              <a:buNone/>
              <a:defRPr/>
            </a:pPr>
            <a:r>
              <a:rPr lang="en-US" dirty="0" smtClean="0"/>
              <a:t>Date of Presentation</a:t>
            </a:r>
          </a:p>
          <a:p>
            <a:pPr eaLnBrk="1" fontAlgn="auto" hangingPunct="1">
              <a:spcAft>
                <a:spcPts val="0"/>
              </a:spcAft>
              <a:buFont typeface="Arial" pitchFamily="34" charset="0"/>
              <a:buNone/>
              <a:defRPr/>
            </a:pPr>
            <a:r>
              <a:rPr lang="en-US" dirty="0" smtClean="0"/>
              <a:t>Location/Event (</a:t>
            </a:r>
            <a:r>
              <a:rPr lang="en-US" dirty="0" err="1" smtClean="0"/>
              <a:t>e.g</a:t>
            </a:r>
            <a:r>
              <a:rPr lang="en-US" dirty="0" smtClean="0"/>
              <a:t> Muhlenberg College Summer Research Seminar Series)</a:t>
            </a:r>
          </a:p>
        </p:txBody>
      </p:sp>
      <p:sp>
        <p:nvSpPr>
          <p:cNvPr id="4100" name="TextBox 3"/>
          <p:cNvSpPr txBox="1">
            <a:spLocks noChangeArrowheads="1"/>
          </p:cNvSpPr>
          <p:nvPr/>
        </p:nvSpPr>
        <p:spPr bwMode="auto">
          <a:xfrm>
            <a:off x="152400" y="152400"/>
            <a:ext cx="7086600" cy="120032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400" b="1" dirty="0">
                <a:solidFill>
                  <a:schemeClr val="tx1"/>
                </a:solidFill>
              </a:rPr>
              <a:t>See the “Notes” section under each </a:t>
            </a:r>
            <a:r>
              <a:rPr lang="en-US" sz="2400" b="1" dirty="0" smtClean="0">
                <a:solidFill>
                  <a:schemeClr val="tx1"/>
                </a:solidFill>
              </a:rPr>
              <a:t>slide in </a:t>
            </a:r>
            <a:r>
              <a:rPr lang="en-US" sz="2400" b="1" dirty="0" err="1" smtClean="0">
                <a:solidFill>
                  <a:schemeClr val="tx1"/>
                </a:solidFill>
              </a:rPr>
              <a:t>powerpoint</a:t>
            </a:r>
            <a:r>
              <a:rPr lang="en-US" sz="2400" b="1" dirty="0" smtClean="0">
                <a:solidFill>
                  <a:schemeClr val="tx1"/>
                </a:solidFill>
              </a:rPr>
              <a:t> </a:t>
            </a:r>
            <a:r>
              <a:rPr lang="en-US" sz="2400" b="1" dirty="0">
                <a:solidFill>
                  <a:schemeClr val="tx1"/>
                </a:solidFill>
              </a:rPr>
              <a:t>for </a:t>
            </a:r>
            <a:r>
              <a:rPr lang="en-US" sz="2400" b="1" dirty="0" smtClean="0">
                <a:solidFill>
                  <a:schemeClr val="tx1"/>
                </a:solidFill>
              </a:rPr>
              <a:t>important information on the design and flow of this template presentation. </a:t>
            </a:r>
            <a:endParaRPr lang="en-US" sz="2400" b="1" dirty="0">
              <a:solidFill>
                <a:schemeClr val="tx1"/>
              </a:solidFill>
            </a:endParaRPr>
          </a:p>
        </p:txBody>
      </p:sp>
      <p:sp>
        <p:nvSpPr>
          <p:cNvPr id="5" name="TextBox 4"/>
          <p:cNvSpPr txBox="1"/>
          <p:nvPr/>
        </p:nvSpPr>
        <p:spPr>
          <a:xfrm>
            <a:off x="4267200" y="1752600"/>
            <a:ext cx="37338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t>Blue text boxes contain my comments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Background</a:t>
            </a:r>
            <a:endParaRPr lang="en-US" dirty="0"/>
          </a:p>
        </p:txBody>
      </p:sp>
      <p:sp>
        <p:nvSpPr>
          <p:cNvPr id="3" name="Content Placeholder 2"/>
          <p:cNvSpPr>
            <a:spLocks noGrp="1"/>
          </p:cNvSpPr>
          <p:nvPr>
            <p:ph idx="1"/>
          </p:nvPr>
        </p:nvSpPr>
        <p:spPr>
          <a:xfrm>
            <a:off x="4495800" y="1295400"/>
            <a:ext cx="4419600" cy="5486400"/>
          </a:xfrm>
        </p:spPr>
        <p:txBody>
          <a:bodyPr>
            <a:normAutofit fontScale="62500" lnSpcReduction="20000"/>
          </a:bodyPr>
          <a:lstStyle/>
          <a:p>
            <a:r>
              <a:rPr lang="en-US" dirty="0" smtClean="0"/>
              <a:t>Blake was born on November 28</a:t>
            </a:r>
            <a:r>
              <a:rPr lang="en-US" baseline="30000" dirty="0" smtClean="0"/>
              <a:t>th</a:t>
            </a:r>
            <a:r>
              <a:rPr lang="en-US" dirty="0" smtClean="0"/>
              <a:t>, 1757, in London </a:t>
            </a:r>
          </a:p>
          <a:p>
            <a:r>
              <a:rPr lang="en-US" dirty="0" smtClean="0"/>
              <a:t>At age 10 he enrolled in Henry Par’s drawing school where he learned to draw the human figure from both plaster casts and classical statues. His art was influenced by Raphael, Romano, Michelangelo, </a:t>
            </a:r>
            <a:r>
              <a:rPr lang="en-US" dirty="0" err="1" smtClean="0"/>
              <a:t>Dürer</a:t>
            </a:r>
            <a:r>
              <a:rPr lang="en-US" dirty="0" smtClean="0"/>
              <a:t>, and </a:t>
            </a:r>
            <a:r>
              <a:rPr lang="en-US" dirty="0" err="1" smtClean="0"/>
              <a:t>Heemskerk</a:t>
            </a:r>
            <a:r>
              <a:rPr lang="en-US" dirty="0" smtClean="0"/>
              <a:t>.</a:t>
            </a:r>
          </a:p>
          <a:p>
            <a:r>
              <a:rPr lang="en-US" dirty="0" smtClean="0"/>
              <a:t>He began an apprenticeship under James </a:t>
            </a:r>
            <a:r>
              <a:rPr lang="en-US" dirty="0" err="1" smtClean="0"/>
              <a:t>Basir</a:t>
            </a:r>
            <a:r>
              <a:rPr lang="en-US" dirty="0" smtClean="0"/>
              <a:t> at age fourteen and developed his skills as a copper plate engraver, the form that most of his art would take for the rest of his career. </a:t>
            </a:r>
          </a:p>
          <a:p>
            <a:r>
              <a:rPr lang="en-US" dirty="0" smtClean="0"/>
              <a:t>He was a visionary artist in both the literal and figurative sense—Blake saw visions of angels and spirits his entire life, which greatly impacted his art and poetry. </a:t>
            </a:r>
            <a:endParaRPr lang="en-US" dirty="0"/>
          </a:p>
        </p:txBody>
      </p:sp>
      <p:pic>
        <p:nvPicPr>
          <p:cNvPr id="8194" name="Picture 2" descr="http://www.blakearchive.org/blake/about_blak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371600"/>
            <a:ext cx="3505200" cy="48038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381000"/>
            <a:ext cx="3048000" cy="203132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t>This</a:t>
            </a:r>
            <a:r>
              <a:rPr lang="en-US" baseline="0" dirty="0" smtClean="0"/>
              <a:t> slide is demonstrating to the audience how Blake was trained as an artist. Blake is most well known for his writings – not his art. So this was important background information. </a:t>
            </a:r>
            <a:endParaRPr lang="en-US" dirty="0"/>
          </a:p>
        </p:txBody>
      </p:sp>
      <p:sp>
        <p:nvSpPr>
          <p:cNvPr id="6" name="TextBox 5"/>
          <p:cNvSpPr txBox="1"/>
          <p:nvPr/>
        </p:nvSpPr>
        <p:spPr>
          <a:xfrm>
            <a:off x="0" y="5562600"/>
            <a:ext cx="48768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1600" baseline="0" dirty="0" smtClean="0"/>
              <a:t>This slide is a little text heavy. Some of this text could have been summarized with key words or replaced with images. The presenter would have then spoken this information instead of “reading” it off the slide. </a:t>
            </a:r>
            <a:endParaRPr lang="en-US" sz="1600" dirty="0"/>
          </a:p>
        </p:txBody>
      </p:sp>
    </p:spTree>
    <p:extLst>
      <p:ext uri="{BB962C8B-B14F-4D97-AF65-F5344CB8AC3E}">
        <p14:creationId xmlns:p14="http://schemas.microsoft.com/office/powerpoint/2010/main" val="39102117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3600" dirty="0" smtClean="0"/>
              <a:t>Fluency in Two Languages—</a:t>
            </a:r>
            <a:br>
              <a:rPr lang="en-US" sz="3600" dirty="0" smtClean="0"/>
            </a:br>
            <a:r>
              <a:rPr lang="en-US" sz="3600" dirty="0" smtClean="0"/>
              <a:t>Goals and Objectives</a:t>
            </a:r>
            <a:endParaRPr lang="en-US" sz="3600" dirty="0"/>
          </a:p>
        </p:txBody>
      </p:sp>
      <p:sp>
        <p:nvSpPr>
          <p:cNvPr id="3" name="Content Placeholder 2"/>
          <p:cNvSpPr>
            <a:spLocks noGrp="1"/>
          </p:cNvSpPr>
          <p:nvPr>
            <p:ph idx="1"/>
          </p:nvPr>
        </p:nvSpPr>
        <p:spPr>
          <a:xfrm>
            <a:off x="228600" y="1295400"/>
            <a:ext cx="4648200" cy="4800600"/>
          </a:xfrm>
        </p:spPr>
        <p:txBody>
          <a:bodyPr>
            <a:normAutofit fontScale="70000" lnSpcReduction="20000"/>
          </a:bodyPr>
          <a:lstStyle/>
          <a:p>
            <a:r>
              <a:rPr lang="en-US" dirty="0" smtClean="0"/>
              <a:t>Blake was interested in the potential for art and language to interact with and enhance one another. In Blake’s work, the visual and textual narratives he constructs are never without reference to one another, creating an art that can only be referred to as “composite”</a:t>
            </a:r>
          </a:p>
          <a:p>
            <a:r>
              <a:rPr lang="en-US" dirty="0" smtClean="0"/>
              <a:t>The chronology of Blake’s work shows a increasing interest in collapsing the binaries erected between the visual and the verbal in his earlier works, changing the nature of how text and image interact with one another.</a:t>
            </a:r>
          </a:p>
        </p:txBody>
      </p:sp>
      <p:pic>
        <p:nvPicPr>
          <p:cNvPr id="1026" name="Picture 2" descr="http://www.blakearchive.org/blake/images/songsie.b.p53-32.1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447800"/>
            <a:ext cx="3429000" cy="51831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62600" y="1371600"/>
            <a:ext cx="3581400" cy="181588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eaLnBrk="0" hangingPunct="0">
              <a:spcBef>
                <a:spcPct val="30000"/>
              </a:spcBef>
              <a:defRPr/>
            </a:pPr>
            <a:r>
              <a:rPr lang="en-US" sz="1600" dirty="0" smtClean="0"/>
              <a:t>The </a:t>
            </a:r>
            <a:r>
              <a:rPr lang="en-US" sz="1600" dirty="0"/>
              <a:t>amount of text on this slide is a bit overwhelming for the audience. Some of this text could have been summarized with key words or replaced with images. The presenter would have then spoken this information instead of “reading” it off the slide. </a:t>
            </a:r>
          </a:p>
        </p:txBody>
      </p:sp>
      <p:sp>
        <p:nvSpPr>
          <p:cNvPr id="6" name="TextBox 5"/>
          <p:cNvSpPr txBox="1"/>
          <p:nvPr/>
        </p:nvSpPr>
        <p:spPr>
          <a:xfrm>
            <a:off x="152400" y="5562600"/>
            <a:ext cx="723900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1600" dirty="0" smtClean="0"/>
              <a:t>The author of this presentation</a:t>
            </a:r>
            <a:r>
              <a:rPr lang="en-US" sz="1600" baseline="0" dirty="0" smtClean="0"/>
              <a:t> is showing us the interesting observation that inspired her work – mainly that Blake creates visual art and words as part of his literary works, and that over time – his art and his words get more and more intertwined. This is what she is excited about!</a:t>
            </a:r>
            <a:endParaRPr lang="en-US" sz="1600" dirty="0"/>
          </a:p>
        </p:txBody>
      </p:sp>
    </p:spTree>
    <p:extLst>
      <p:ext uri="{BB962C8B-B14F-4D97-AF65-F5344CB8AC3E}">
        <p14:creationId xmlns:p14="http://schemas.microsoft.com/office/powerpoint/2010/main" val="28049970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381000"/>
            <a:ext cx="3657600" cy="1143000"/>
          </a:xfrm>
        </p:spPr>
        <p:txBody>
          <a:bodyPr/>
          <a:lstStyle/>
          <a:p>
            <a:r>
              <a:rPr lang="en-US" dirty="0" smtClean="0"/>
              <a:t>Objectives</a:t>
            </a:r>
            <a:endParaRPr lang="en-US" dirty="0"/>
          </a:p>
        </p:txBody>
      </p:sp>
      <p:sp>
        <p:nvSpPr>
          <p:cNvPr id="3" name="Content Placeholder 2"/>
          <p:cNvSpPr>
            <a:spLocks noGrp="1"/>
          </p:cNvSpPr>
          <p:nvPr>
            <p:ph idx="1"/>
          </p:nvPr>
        </p:nvSpPr>
        <p:spPr>
          <a:xfrm>
            <a:off x="4495800" y="1600200"/>
            <a:ext cx="4419600" cy="4525963"/>
          </a:xfrm>
        </p:spPr>
        <p:txBody>
          <a:bodyPr>
            <a:normAutofit fontScale="77500" lnSpcReduction="20000"/>
          </a:bodyPr>
          <a:lstStyle/>
          <a:p>
            <a:r>
              <a:rPr lang="en-US" dirty="0" smtClean="0"/>
              <a:t>My main goal with this project is to study the chronology of Blake’s work by analyzing both text and image, looking for repetitions and patterns in order to come to a conclusion about the nature of Blake’s composite art. </a:t>
            </a:r>
          </a:p>
          <a:p>
            <a:r>
              <a:rPr lang="en-US" dirty="0" smtClean="0"/>
              <a:t>I plan to continue to pursue this research through the school year, culminating in a senior honors thesis for my English major</a:t>
            </a:r>
            <a:endParaRPr lang="en-US" dirty="0"/>
          </a:p>
        </p:txBody>
      </p:sp>
      <p:pic>
        <p:nvPicPr>
          <p:cNvPr id="2050" name="Picture 2" descr="http://www.blakearchive.org/blake/images/but529.1.8.wc.1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793" y="76200"/>
            <a:ext cx="4286250" cy="5238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5486400"/>
            <a:ext cx="3818481" cy="923330"/>
          </a:xfrm>
          <a:prstGeom prst="rect">
            <a:avLst/>
          </a:prstGeom>
          <a:noFill/>
        </p:spPr>
        <p:txBody>
          <a:bodyPr wrap="none" rtlCol="0">
            <a:spAutoFit/>
          </a:bodyPr>
          <a:lstStyle/>
          <a:p>
            <a:pPr algn="ctr"/>
            <a:r>
              <a:rPr lang="en-US" b="1" i="1" dirty="0" smtClean="0"/>
              <a:t>The Creation of Eve</a:t>
            </a:r>
          </a:p>
          <a:p>
            <a:pPr algn="ctr"/>
            <a:r>
              <a:rPr lang="en-US" i="1" dirty="0" smtClean="0"/>
              <a:t>Illustrations to Milton’s “Paradise Lost”</a:t>
            </a:r>
          </a:p>
          <a:p>
            <a:pPr algn="ctr"/>
            <a:r>
              <a:rPr lang="en-US" dirty="0" smtClean="0"/>
              <a:t>1807</a:t>
            </a:r>
            <a:endParaRPr lang="en-US" dirty="0"/>
          </a:p>
        </p:txBody>
      </p:sp>
      <p:sp>
        <p:nvSpPr>
          <p:cNvPr id="6" name="TextBox 5"/>
          <p:cNvSpPr txBox="1"/>
          <p:nvPr/>
        </p:nvSpPr>
        <p:spPr>
          <a:xfrm>
            <a:off x="304800" y="228600"/>
            <a:ext cx="3048000" cy="313932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t>The student has</a:t>
            </a:r>
            <a:r>
              <a:rPr lang="en-US" baseline="0" dirty="0" smtClean="0"/>
              <a:t> framed her research trajectory with “objectives”. She will analyze both text and images looking for repetition and patterns – with a hope of understanding the “composite art” (the images and words intertwined). She is helping us (the audience) understand the “the puzzle” she has found.</a:t>
            </a:r>
            <a:endParaRPr lang="en-US" dirty="0"/>
          </a:p>
        </p:txBody>
      </p:sp>
    </p:spTree>
    <p:extLst>
      <p:ext uri="{BB962C8B-B14F-4D97-AF65-F5344CB8AC3E}">
        <p14:creationId xmlns:p14="http://schemas.microsoft.com/office/powerpoint/2010/main" val="25875867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Opposing States of Being</a:t>
            </a:r>
            <a:endParaRPr lang="en-US" dirty="0"/>
          </a:p>
        </p:txBody>
      </p:sp>
      <p:pic>
        <p:nvPicPr>
          <p:cNvPr id="5122" name="Picture 2" descr="http://www.blakearchive.org/blake/images/songsie.b.p1.1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143000"/>
            <a:ext cx="3124200" cy="48835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037" y="6040418"/>
            <a:ext cx="3740126" cy="923330"/>
          </a:xfrm>
          <a:prstGeom prst="rect">
            <a:avLst/>
          </a:prstGeom>
          <a:noFill/>
        </p:spPr>
        <p:txBody>
          <a:bodyPr wrap="none" rtlCol="0">
            <a:spAutoFit/>
          </a:bodyPr>
          <a:lstStyle/>
          <a:p>
            <a:pPr algn="ctr"/>
            <a:r>
              <a:rPr lang="en-US" b="1" i="1" dirty="0" smtClean="0"/>
              <a:t>Title Page</a:t>
            </a:r>
          </a:p>
          <a:p>
            <a:pPr algn="ctr"/>
            <a:r>
              <a:rPr lang="en-US" i="1" dirty="0" smtClean="0"/>
              <a:t>Songs of Innocence and of Experience</a:t>
            </a:r>
          </a:p>
          <a:p>
            <a:pPr algn="ctr"/>
            <a:r>
              <a:rPr lang="en-US" dirty="0" smtClean="0"/>
              <a:t>1789, 1794</a:t>
            </a:r>
          </a:p>
        </p:txBody>
      </p:sp>
      <p:sp>
        <p:nvSpPr>
          <p:cNvPr id="5" name="Rectangle 4"/>
          <p:cNvSpPr/>
          <p:nvPr/>
        </p:nvSpPr>
        <p:spPr>
          <a:xfrm>
            <a:off x="4038600" y="1066800"/>
            <a:ext cx="4572000" cy="1754326"/>
          </a:xfrm>
          <a:prstGeom prst="rect">
            <a:avLst/>
          </a:prstGeom>
        </p:spPr>
        <p:txBody>
          <a:bodyPr>
            <a:spAutoFit/>
          </a:bodyPr>
          <a:lstStyle/>
          <a:p>
            <a:r>
              <a:rPr lang="en-US" dirty="0" smtClean="0"/>
              <a:t>My interest in this aspect of Blake’s work lies in how he may be using this composite art as a visual and linguistic allegory for the Fall of Man—using visual and textual narratives in order to explore </a:t>
            </a:r>
            <a:r>
              <a:rPr lang="en-US" dirty="0" err="1" smtClean="0"/>
              <a:t>Edenic</a:t>
            </a:r>
            <a:r>
              <a:rPr lang="en-US" dirty="0" smtClean="0"/>
              <a:t> and Post-</a:t>
            </a:r>
            <a:r>
              <a:rPr lang="en-US" dirty="0" err="1" smtClean="0"/>
              <a:t>Edenic</a:t>
            </a:r>
            <a:r>
              <a:rPr lang="en-US" dirty="0" smtClean="0"/>
              <a:t> spaces in art. </a:t>
            </a:r>
          </a:p>
        </p:txBody>
      </p:sp>
      <p:sp>
        <p:nvSpPr>
          <p:cNvPr id="6" name="TextBox 5"/>
          <p:cNvSpPr txBox="1"/>
          <p:nvPr/>
        </p:nvSpPr>
        <p:spPr>
          <a:xfrm>
            <a:off x="3962400" y="3124200"/>
            <a:ext cx="4703618" cy="3139321"/>
          </a:xfrm>
          <a:prstGeom prst="rect">
            <a:avLst/>
          </a:prstGeom>
          <a:noFill/>
        </p:spPr>
        <p:txBody>
          <a:bodyPr wrap="square" rtlCol="0">
            <a:spAutoFit/>
          </a:bodyPr>
          <a:lstStyle/>
          <a:p>
            <a:r>
              <a:rPr lang="en-US" dirty="0" smtClean="0"/>
              <a:t>Through my research of both Blake’s visual and textual narratives  I hope to uncover: </a:t>
            </a:r>
          </a:p>
          <a:p>
            <a:pPr marL="342900" indent="-342900">
              <a:buFontTx/>
              <a:buChar char="-"/>
            </a:pPr>
            <a:r>
              <a:rPr lang="en-US" dirty="0" smtClean="0"/>
              <a:t>how these narrative forms are being used to collapse and reconcile opposing states of being—not only visually and linguistically but their larger implications</a:t>
            </a:r>
          </a:p>
          <a:p>
            <a:pPr marL="342900" indent="-342900">
              <a:buFontTx/>
              <a:buChar char="-"/>
            </a:pPr>
            <a:r>
              <a:rPr lang="en-US" dirty="0" smtClean="0"/>
              <a:t>what this means in terms of Blake’s ideologies surrounding religion, philosophy, and the nature of humankind. Can Eden be reconstructed, if only through art? </a:t>
            </a:r>
            <a:endParaRPr lang="en-US" dirty="0"/>
          </a:p>
        </p:txBody>
      </p:sp>
      <p:sp>
        <p:nvSpPr>
          <p:cNvPr id="7" name="TextBox 6"/>
          <p:cNvSpPr txBox="1"/>
          <p:nvPr/>
        </p:nvSpPr>
        <p:spPr>
          <a:xfrm>
            <a:off x="838200" y="2286000"/>
            <a:ext cx="2971800" cy="193899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000" dirty="0" smtClean="0"/>
              <a:t>The student has provided two goals for her research.</a:t>
            </a:r>
            <a:r>
              <a:rPr lang="en-US" sz="2000" baseline="0" dirty="0" smtClean="0"/>
              <a:t> This is what she will work toward all summer and into the next academic year. </a:t>
            </a:r>
            <a:endParaRPr lang="en-US" sz="2000" dirty="0"/>
          </a:p>
        </p:txBody>
      </p:sp>
      <p:cxnSp>
        <p:nvCxnSpPr>
          <p:cNvPr id="9" name="Straight Arrow Connector 8"/>
          <p:cNvCxnSpPr>
            <a:endCxn id="6" idx="1"/>
          </p:cNvCxnSpPr>
          <p:nvPr/>
        </p:nvCxnSpPr>
        <p:spPr>
          <a:xfrm>
            <a:off x="3505200" y="4267200"/>
            <a:ext cx="457200" cy="42666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32260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lakearchive.org/blake/images/songsie.c.p38-44.1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228600"/>
            <a:ext cx="5638800" cy="64296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5257800"/>
            <a:ext cx="2971800" cy="1200329"/>
          </a:xfrm>
          <a:prstGeom prst="rect">
            <a:avLst/>
          </a:prstGeom>
          <a:noFill/>
        </p:spPr>
        <p:txBody>
          <a:bodyPr wrap="square" rtlCol="0">
            <a:spAutoFit/>
          </a:bodyPr>
          <a:lstStyle/>
          <a:p>
            <a:pPr algn="r"/>
            <a:r>
              <a:rPr lang="en-US" b="1" i="1" dirty="0" smtClean="0"/>
              <a:t>The Garden of Love</a:t>
            </a:r>
          </a:p>
          <a:p>
            <a:pPr algn="r"/>
            <a:r>
              <a:rPr lang="en-US" i="1" dirty="0" smtClean="0"/>
              <a:t>Songs of Innocence and of Experience</a:t>
            </a:r>
          </a:p>
          <a:p>
            <a:pPr algn="r"/>
            <a:r>
              <a:rPr lang="en-US" dirty="0" smtClean="0"/>
              <a:t>1789</a:t>
            </a:r>
            <a:endParaRPr lang="en-US" dirty="0"/>
          </a:p>
        </p:txBody>
      </p:sp>
      <p:sp>
        <p:nvSpPr>
          <p:cNvPr id="4" name="TextBox 3"/>
          <p:cNvSpPr txBox="1"/>
          <p:nvPr/>
        </p:nvSpPr>
        <p:spPr>
          <a:xfrm>
            <a:off x="228600" y="381000"/>
            <a:ext cx="2590800" cy="452431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t>During her presentation, this</a:t>
            </a:r>
            <a:r>
              <a:rPr lang="en-US" baseline="0" dirty="0" smtClean="0"/>
              <a:t> slide and the 5 that follow were the raw “data” of the presentation. She demonstrated how the relationship between art and text in each work. Explaining her observations and how they were impacting her understanding. </a:t>
            </a:r>
          </a:p>
          <a:p>
            <a:endParaRPr lang="en-US" baseline="0" dirty="0" smtClean="0"/>
          </a:p>
          <a:p>
            <a:r>
              <a:rPr lang="en-US" dirty="0" smtClean="0"/>
              <a:t>Notice how the image is of high quality and easily viewed at a distance. </a:t>
            </a:r>
            <a:endParaRPr lang="en-US" dirty="0"/>
          </a:p>
        </p:txBody>
      </p:sp>
    </p:spTree>
    <p:extLst>
      <p:ext uri="{BB962C8B-B14F-4D97-AF65-F5344CB8AC3E}">
        <p14:creationId xmlns:p14="http://schemas.microsoft.com/office/powerpoint/2010/main" val="2506048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blakearchive.org/blake/images/mhh.k.p21.1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76200"/>
            <a:ext cx="5084344" cy="6705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782" y="5278581"/>
            <a:ext cx="2001982" cy="1200329"/>
          </a:xfrm>
          <a:prstGeom prst="rect">
            <a:avLst/>
          </a:prstGeom>
          <a:noFill/>
        </p:spPr>
        <p:txBody>
          <a:bodyPr wrap="square" rtlCol="0">
            <a:spAutoFit/>
          </a:bodyPr>
          <a:lstStyle/>
          <a:p>
            <a:pPr algn="ctr"/>
            <a:r>
              <a:rPr lang="en-US" b="1" i="1" dirty="0" smtClean="0"/>
              <a:t>Plate 1</a:t>
            </a:r>
          </a:p>
          <a:p>
            <a:pPr algn="ctr"/>
            <a:r>
              <a:rPr lang="en-US" i="1" dirty="0" smtClean="0"/>
              <a:t>The Marriage of Heaven and Hell</a:t>
            </a:r>
          </a:p>
          <a:p>
            <a:pPr algn="ctr"/>
            <a:r>
              <a:rPr lang="en-US" dirty="0" smtClean="0"/>
              <a:t>1790</a:t>
            </a:r>
            <a:endParaRPr lang="en-US" dirty="0"/>
          </a:p>
        </p:txBody>
      </p:sp>
    </p:spTree>
    <p:extLst>
      <p:ext uri="{BB962C8B-B14F-4D97-AF65-F5344CB8AC3E}">
        <p14:creationId xmlns:p14="http://schemas.microsoft.com/office/powerpoint/2010/main" val="395454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blakearchive.org/blake/images/vda.b.p9.1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1583"/>
            <a:ext cx="5105400" cy="68364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5257800"/>
            <a:ext cx="2209800" cy="1200329"/>
          </a:xfrm>
          <a:prstGeom prst="rect">
            <a:avLst/>
          </a:prstGeom>
          <a:noFill/>
        </p:spPr>
        <p:txBody>
          <a:bodyPr wrap="square" rtlCol="0">
            <a:spAutoFit/>
          </a:bodyPr>
          <a:lstStyle/>
          <a:p>
            <a:pPr algn="ctr"/>
            <a:r>
              <a:rPr lang="en-US" b="1" i="1" dirty="0" smtClean="0"/>
              <a:t>Plate 6</a:t>
            </a:r>
          </a:p>
          <a:p>
            <a:pPr algn="ctr"/>
            <a:r>
              <a:rPr lang="en-US" i="1" dirty="0" smtClean="0"/>
              <a:t>Visions of the Daughters of Albion</a:t>
            </a:r>
          </a:p>
          <a:p>
            <a:pPr algn="ctr"/>
            <a:r>
              <a:rPr lang="en-US" dirty="0" smtClean="0"/>
              <a:t>1793</a:t>
            </a:r>
            <a:endParaRPr lang="en-US" dirty="0"/>
          </a:p>
        </p:txBody>
      </p:sp>
    </p:spTree>
    <p:extLst>
      <p:ext uri="{BB962C8B-B14F-4D97-AF65-F5344CB8AC3E}">
        <p14:creationId xmlns:p14="http://schemas.microsoft.com/office/powerpoint/2010/main" val="32159706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blakearchive.org/blake/images/urizen.a.p24-23.1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81170"/>
            <a:ext cx="4267200" cy="58864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blakearchive.org/blake/images/urizen.a.p25-26.1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81170"/>
            <a:ext cx="3981450" cy="58864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19200" y="6002256"/>
            <a:ext cx="2413931" cy="923330"/>
          </a:xfrm>
          <a:prstGeom prst="rect">
            <a:avLst/>
          </a:prstGeom>
          <a:noFill/>
        </p:spPr>
        <p:txBody>
          <a:bodyPr wrap="none" rtlCol="0">
            <a:spAutoFit/>
          </a:bodyPr>
          <a:lstStyle/>
          <a:p>
            <a:pPr algn="ctr"/>
            <a:r>
              <a:rPr lang="en-US" b="1" i="1" dirty="0" smtClean="0"/>
              <a:t>Plate 25</a:t>
            </a:r>
          </a:p>
          <a:p>
            <a:pPr algn="ctr"/>
            <a:r>
              <a:rPr lang="en-US" i="1" dirty="0" smtClean="0"/>
              <a:t>The First Book of </a:t>
            </a:r>
            <a:r>
              <a:rPr lang="en-US" i="1" dirty="0" err="1" smtClean="0"/>
              <a:t>Urizen</a:t>
            </a:r>
            <a:endParaRPr lang="en-US" i="1" dirty="0" smtClean="0"/>
          </a:p>
          <a:p>
            <a:pPr algn="ctr"/>
            <a:r>
              <a:rPr lang="en-US" dirty="0" smtClean="0"/>
              <a:t>1794</a:t>
            </a:r>
            <a:endParaRPr lang="en-US" dirty="0"/>
          </a:p>
        </p:txBody>
      </p:sp>
      <p:sp>
        <p:nvSpPr>
          <p:cNvPr id="6" name="TextBox 5"/>
          <p:cNvSpPr txBox="1"/>
          <p:nvPr/>
        </p:nvSpPr>
        <p:spPr>
          <a:xfrm>
            <a:off x="5943600" y="6002256"/>
            <a:ext cx="2413931" cy="923330"/>
          </a:xfrm>
          <a:prstGeom prst="rect">
            <a:avLst/>
          </a:prstGeom>
          <a:noFill/>
        </p:spPr>
        <p:txBody>
          <a:bodyPr wrap="none" rtlCol="0">
            <a:spAutoFit/>
          </a:bodyPr>
          <a:lstStyle/>
          <a:p>
            <a:pPr algn="ctr"/>
            <a:r>
              <a:rPr lang="en-US" b="1" i="1" dirty="0" smtClean="0"/>
              <a:t>Plate 26</a:t>
            </a:r>
          </a:p>
          <a:p>
            <a:pPr algn="ctr"/>
            <a:r>
              <a:rPr lang="en-US" i="1" dirty="0" smtClean="0"/>
              <a:t>The First Book of </a:t>
            </a:r>
            <a:r>
              <a:rPr lang="en-US" i="1" dirty="0" err="1" smtClean="0"/>
              <a:t>Urizen</a:t>
            </a:r>
            <a:endParaRPr lang="en-US" i="1" dirty="0" smtClean="0"/>
          </a:p>
          <a:p>
            <a:pPr algn="ctr"/>
            <a:r>
              <a:rPr lang="en-US" dirty="0" smtClean="0"/>
              <a:t>1794</a:t>
            </a:r>
            <a:endParaRPr lang="en-US" dirty="0"/>
          </a:p>
        </p:txBody>
      </p:sp>
    </p:spTree>
    <p:extLst>
      <p:ext uri="{BB962C8B-B14F-4D97-AF65-F5344CB8AC3E}">
        <p14:creationId xmlns:p14="http://schemas.microsoft.com/office/powerpoint/2010/main" val="10915462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blakearchive.org/blake/images/laocoon.b.p1.1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152400"/>
            <a:ext cx="7468973" cy="6477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72400" y="4936729"/>
            <a:ext cx="1083001" cy="646331"/>
          </a:xfrm>
          <a:prstGeom prst="rect">
            <a:avLst/>
          </a:prstGeom>
          <a:noFill/>
        </p:spPr>
        <p:txBody>
          <a:bodyPr wrap="square" rtlCol="0">
            <a:spAutoFit/>
          </a:bodyPr>
          <a:lstStyle/>
          <a:p>
            <a:pPr algn="ctr"/>
            <a:r>
              <a:rPr lang="en-US" b="1" i="1" dirty="0" err="1" smtClean="0"/>
              <a:t>Lacoön</a:t>
            </a:r>
            <a:endParaRPr lang="en-US" b="1" i="1" dirty="0" smtClean="0"/>
          </a:p>
          <a:p>
            <a:pPr algn="ctr"/>
            <a:r>
              <a:rPr lang="en-US" dirty="0" smtClean="0"/>
              <a:t>1826-7</a:t>
            </a:r>
            <a:endParaRPr lang="en-US" dirty="0"/>
          </a:p>
        </p:txBody>
      </p:sp>
    </p:spTree>
    <p:extLst>
      <p:ext uri="{BB962C8B-B14F-4D97-AF65-F5344CB8AC3E}">
        <p14:creationId xmlns:p14="http://schemas.microsoft.com/office/powerpoint/2010/main" val="35369475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blakearchive.org/blake/images/bb421.1.18-17.ps.1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6564" y="152400"/>
            <a:ext cx="5448300" cy="65927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011" y="5105400"/>
            <a:ext cx="1819408" cy="1200329"/>
          </a:xfrm>
          <a:prstGeom prst="rect">
            <a:avLst/>
          </a:prstGeom>
          <a:noFill/>
        </p:spPr>
        <p:txBody>
          <a:bodyPr wrap="square" rtlCol="0">
            <a:spAutoFit/>
          </a:bodyPr>
          <a:lstStyle/>
          <a:p>
            <a:pPr algn="ctr"/>
            <a:r>
              <a:rPr lang="en-US" b="1" i="1" dirty="0" smtClean="0"/>
              <a:t>The Fall of Satan</a:t>
            </a:r>
          </a:p>
          <a:p>
            <a:pPr algn="ctr"/>
            <a:r>
              <a:rPr lang="en-US" i="1" dirty="0" smtClean="0"/>
              <a:t>Illustrations of the Book of Job</a:t>
            </a:r>
          </a:p>
          <a:p>
            <a:pPr algn="ctr"/>
            <a:r>
              <a:rPr lang="en-US" dirty="0" smtClean="0"/>
              <a:t>1826</a:t>
            </a:r>
          </a:p>
        </p:txBody>
      </p:sp>
      <p:sp>
        <p:nvSpPr>
          <p:cNvPr id="4" name="TextBox 3"/>
          <p:cNvSpPr txBox="1"/>
          <p:nvPr/>
        </p:nvSpPr>
        <p:spPr>
          <a:xfrm>
            <a:off x="609600" y="1447800"/>
            <a:ext cx="5257800" cy="163121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000" dirty="0" smtClean="0"/>
              <a:t>This is the final content slide of this student’s presentation. Her project was still in progress at that time. I would recommend the addition of a “preliminary conclusions” slide to provide some closure to the presentation.</a:t>
            </a:r>
            <a:endParaRPr lang="en-US" sz="2000" dirty="0"/>
          </a:p>
        </p:txBody>
      </p:sp>
    </p:spTree>
    <p:extLst>
      <p:ext uri="{BB962C8B-B14F-4D97-AF65-F5344CB8AC3E}">
        <p14:creationId xmlns:p14="http://schemas.microsoft.com/office/powerpoint/2010/main" val="3431683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52400"/>
            <a:ext cx="8229600" cy="1143000"/>
          </a:xfrm>
        </p:spPr>
        <p:txBody>
          <a:bodyPr/>
          <a:lstStyle/>
          <a:p>
            <a:pPr eaLnBrk="1" hangingPunct="1"/>
            <a:r>
              <a:rPr lang="en-US" dirty="0" smtClean="0"/>
              <a:t>This is my area of inquiry</a:t>
            </a:r>
            <a:br>
              <a:rPr lang="en-US" dirty="0" smtClean="0"/>
            </a:br>
            <a:r>
              <a:rPr lang="en-US" sz="1600" dirty="0" smtClean="0"/>
              <a:t>(don’t make this your slide title – I’m giving you a generic outline)</a:t>
            </a:r>
            <a:endParaRPr lang="en-US" dirty="0" smtClean="0"/>
          </a:p>
        </p:txBody>
      </p:sp>
      <p:sp>
        <p:nvSpPr>
          <p:cNvPr id="5123" name="Content Placeholder 2"/>
          <p:cNvSpPr>
            <a:spLocks noGrp="1"/>
          </p:cNvSpPr>
          <p:nvPr>
            <p:ph idx="1"/>
          </p:nvPr>
        </p:nvSpPr>
        <p:spPr>
          <a:xfrm>
            <a:off x="228600" y="1295400"/>
            <a:ext cx="4953000" cy="5029200"/>
          </a:xfrm>
        </p:spPr>
        <p:txBody>
          <a:bodyPr/>
          <a:lstStyle/>
          <a:p>
            <a:pPr eaLnBrk="1" hangingPunct="1">
              <a:lnSpc>
                <a:spcPct val="90000"/>
              </a:lnSpc>
            </a:pPr>
            <a:r>
              <a:rPr lang="en-US" sz="2400" dirty="0" smtClean="0"/>
              <a:t>Here is some background information on your area of inquiry that will </a:t>
            </a:r>
            <a:r>
              <a:rPr lang="en-US" sz="2400" i="1" dirty="0" smtClean="0"/>
              <a:t>provide your the audience with a framework </a:t>
            </a:r>
            <a:r>
              <a:rPr lang="en-US" sz="2400" dirty="0" smtClean="0"/>
              <a:t>for understanding the rest of this presentation</a:t>
            </a:r>
          </a:p>
          <a:p>
            <a:pPr eaLnBrk="1" hangingPunct="1">
              <a:lnSpc>
                <a:spcPct val="90000"/>
              </a:lnSpc>
            </a:pPr>
            <a:r>
              <a:rPr lang="en-US" sz="2400" dirty="0" smtClean="0"/>
              <a:t>Tell the audience </a:t>
            </a:r>
            <a:r>
              <a:rPr lang="en-US" sz="2400" i="1" dirty="0" smtClean="0"/>
              <a:t>why they should care</a:t>
            </a:r>
            <a:r>
              <a:rPr lang="en-US" sz="2400" dirty="0" smtClean="0"/>
              <a:t> about this area of investigation. So what? </a:t>
            </a:r>
          </a:p>
          <a:p>
            <a:pPr eaLnBrk="1" hangingPunct="1">
              <a:lnSpc>
                <a:spcPct val="90000"/>
              </a:lnSpc>
            </a:pPr>
            <a:r>
              <a:rPr lang="en-US" sz="2400" b="1" dirty="0" smtClean="0"/>
              <a:t>This slide is accessible everyone in the room</a:t>
            </a:r>
            <a:r>
              <a:rPr lang="en-US" sz="2400" dirty="0" smtClean="0"/>
              <a:t> – including student researchers from the sciences, the social science and the humanities</a:t>
            </a:r>
          </a:p>
        </p:txBody>
      </p:sp>
      <p:pic>
        <p:nvPicPr>
          <p:cNvPr id="5124" name="Picture 6" descr="MC900237411[1]"/>
          <p:cNvPicPr>
            <a:picLocks noChangeAspect="1" noChangeArrowheads="1"/>
          </p:cNvPicPr>
          <p:nvPr/>
        </p:nvPicPr>
        <p:blipFill>
          <a:blip r:embed="rId3" cstate="print"/>
          <a:srcRect/>
          <a:stretch>
            <a:fillRect/>
          </a:stretch>
        </p:blipFill>
        <p:spPr bwMode="auto">
          <a:xfrm>
            <a:off x="5029200" y="1524000"/>
            <a:ext cx="3649387" cy="3276600"/>
          </a:xfrm>
          <a:prstGeom prst="rect">
            <a:avLst/>
          </a:prstGeom>
          <a:noFill/>
          <a:ln w="9525">
            <a:noFill/>
            <a:miter lim="800000"/>
            <a:headEnd/>
            <a:tailEnd/>
          </a:ln>
        </p:spPr>
      </p:pic>
      <p:sp>
        <p:nvSpPr>
          <p:cNvPr id="5125" name="Text Box 7"/>
          <p:cNvSpPr txBox="1">
            <a:spLocks noChangeArrowheads="1"/>
          </p:cNvSpPr>
          <p:nvPr/>
        </p:nvSpPr>
        <p:spPr bwMode="auto">
          <a:xfrm>
            <a:off x="5334000" y="4495800"/>
            <a:ext cx="3581400" cy="646331"/>
          </a:xfrm>
          <a:prstGeom prst="rect">
            <a:avLst/>
          </a:prstGeom>
          <a:noFill/>
          <a:ln w="9525">
            <a:noFill/>
            <a:miter lim="800000"/>
            <a:headEnd/>
            <a:tailEnd/>
          </a:ln>
        </p:spPr>
        <p:txBody>
          <a:bodyPr wrap="square">
            <a:spAutoFit/>
          </a:bodyPr>
          <a:lstStyle/>
          <a:p>
            <a:r>
              <a:rPr lang="en-US" i="1" dirty="0"/>
              <a:t>Relevant images make the slide visually appealing</a:t>
            </a:r>
          </a:p>
        </p:txBody>
      </p:sp>
      <p:sp>
        <p:nvSpPr>
          <p:cNvPr id="6" name="TextBox 5"/>
          <p:cNvSpPr txBox="1"/>
          <p:nvPr/>
        </p:nvSpPr>
        <p:spPr>
          <a:xfrm>
            <a:off x="5715000" y="6334780"/>
            <a:ext cx="3429000" cy="523220"/>
          </a:xfrm>
          <a:prstGeom prst="rect">
            <a:avLst/>
          </a:prstGeom>
          <a:noFill/>
        </p:spPr>
        <p:txBody>
          <a:bodyPr wrap="square" rtlCol="0">
            <a:spAutoFit/>
          </a:bodyPr>
          <a:lstStyle/>
          <a:p>
            <a:pPr algn="r"/>
            <a:r>
              <a:rPr lang="en-US" sz="1400" dirty="0" smtClean="0"/>
              <a:t>References for content and images should appear at the bottom of the slide</a:t>
            </a:r>
            <a:endParaRPr 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76200"/>
            <a:ext cx="8229600" cy="1143000"/>
          </a:xfrm>
        </p:spPr>
        <p:txBody>
          <a:bodyPr/>
          <a:lstStyle/>
          <a:p>
            <a:pPr eaLnBrk="1" hangingPunct="1"/>
            <a:r>
              <a:rPr lang="en-US" dirty="0" smtClean="0"/>
              <a:t>Frame your project</a:t>
            </a:r>
            <a:br>
              <a:rPr lang="en-US" dirty="0" smtClean="0"/>
            </a:br>
            <a:r>
              <a:rPr lang="en-US" sz="2000" dirty="0" smtClean="0"/>
              <a:t>(don’t make this your slide title – I’m giving you a generic outline)</a:t>
            </a:r>
          </a:p>
        </p:txBody>
      </p:sp>
      <p:sp>
        <p:nvSpPr>
          <p:cNvPr id="6147" name="Content Placeholder 2"/>
          <p:cNvSpPr>
            <a:spLocks noGrp="1"/>
          </p:cNvSpPr>
          <p:nvPr>
            <p:ph sz="half" idx="1"/>
          </p:nvPr>
        </p:nvSpPr>
        <p:spPr>
          <a:xfrm>
            <a:off x="228600" y="1447800"/>
            <a:ext cx="4648200" cy="4953000"/>
          </a:xfrm>
        </p:spPr>
        <p:txBody>
          <a:bodyPr/>
          <a:lstStyle/>
          <a:p>
            <a:pPr eaLnBrk="1" hangingPunct="1"/>
            <a:r>
              <a:rPr lang="en-US" sz="2400" dirty="0" smtClean="0"/>
              <a:t>What are the interpretive frameworks, theories or historical narratives that provide a </a:t>
            </a:r>
            <a:r>
              <a:rPr lang="en-US" sz="2400" i="1" dirty="0" smtClean="0"/>
              <a:t>context </a:t>
            </a:r>
            <a:r>
              <a:rPr lang="en-US" sz="2400" dirty="0" smtClean="0"/>
              <a:t>for your research/investigation. Through what </a:t>
            </a:r>
            <a:r>
              <a:rPr lang="en-US" sz="2400" i="1" dirty="0" smtClean="0"/>
              <a:t>lens</a:t>
            </a:r>
            <a:r>
              <a:rPr lang="en-US" sz="2400" dirty="0" smtClean="0"/>
              <a:t> will you view this area of inquiry?</a:t>
            </a:r>
          </a:p>
          <a:p>
            <a:pPr eaLnBrk="1" hangingPunct="1"/>
            <a:r>
              <a:rPr lang="en-US" sz="2400" dirty="0" smtClean="0"/>
              <a:t>What previous work has been done in this area that is </a:t>
            </a:r>
            <a:r>
              <a:rPr lang="en-US" sz="2400" i="1" dirty="0" smtClean="0"/>
              <a:t>particularly relevant</a:t>
            </a:r>
            <a:r>
              <a:rPr lang="en-US" sz="2400" dirty="0" smtClean="0"/>
              <a:t> to your area of investigation or may have laid the groundwork for your particular project</a:t>
            </a:r>
          </a:p>
        </p:txBody>
      </p:sp>
      <p:pic>
        <p:nvPicPr>
          <p:cNvPr id="6149" name="Picture 6" descr="http://upload.wikimedia.org/wikipedia/commons/8/83/Percy_Bysshe_Shelley_by_Alfred_Clint_crop.jpg"/>
          <p:cNvPicPr>
            <a:picLocks noChangeAspect="1" noChangeArrowheads="1"/>
          </p:cNvPicPr>
          <p:nvPr/>
        </p:nvPicPr>
        <p:blipFill>
          <a:blip r:embed="rId3" cstate="print"/>
          <a:srcRect/>
          <a:stretch>
            <a:fillRect/>
          </a:stretch>
        </p:blipFill>
        <p:spPr bwMode="auto">
          <a:xfrm>
            <a:off x="5562600" y="1447800"/>
            <a:ext cx="3352800" cy="4636808"/>
          </a:xfrm>
          <a:prstGeom prst="rect">
            <a:avLst/>
          </a:prstGeom>
          <a:noFill/>
          <a:ln w="9525">
            <a:noFill/>
            <a:miter lim="800000"/>
            <a:headEnd/>
            <a:tailEnd/>
          </a:ln>
        </p:spPr>
      </p:pic>
      <p:sp>
        <p:nvSpPr>
          <p:cNvPr id="7" name="TextBox 6"/>
          <p:cNvSpPr txBox="1"/>
          <p:nvPr/>
        </p:nvSpPr>
        <p:spPr>
          <a:xfrm>
            <a:off x="5715000" y="6334780"/>
            <a:ext cx="3429000" cy="523220"/>
          </a:xfrm>
          <a:prstGeom prst="rect">
            <a:avLst/>
          </a:prstGeom>
          <a:noFill/>
        </p:spPr>
        <p:txBody>
          <a:bodyPr wrap="square" rtlCol="0">
            <a:spAutoFit/>
          </a:bodyPr>
          <a:lstStyle/>
          <a:p>
            <a:pPr algn="r"/>
            <a:r>
              <a:rPr lang="en-US" sz="1400" dirty="0" smtClean="0"/>
              <a:t>References for content and images should appear at the bottom of the slide</a:t>
            </a:r>
            <a:endParaRPr lang="en-US" sz="1400" dirty="0"/>
          </a:p>
        </p:txBody>
      </p:sp>
      <p:sp>
        <p:nvSpPr>
          <p:cNvPr id="8" name="TextBox 7"/>
          <p:cNvSpPr txBox="1"/>
          <p:nvPr/>
        </p:nvSpPr>
        <p:spPr>
          <a:xfrm>
            <a:off x="5943600" y="3962400"/>
            <a:ext cx="2667000" cy="163121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000" dirty="0" smtClean="0"/>
              <a:t>Keep your audience in mind. It will contain people that are </a:t>
            </a:r>
            <a:r>
              <a:rPr lang="en-US" sz="2000" i="1" dirty="0" smtClean="0"/>
              <a:t>unfamiliar </a:t>
            </a:r>
            <a:r>
              <a:rPr lang="en-US" sz="2000" dirty="0" smtClean="0"/>
              <a:t>with your discipline. </a:t>
            </a: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dirty="0" smtClean="0"/>
              <a:t>The Problem/Question/Puzzle</a:t>
            </a:r>
            <a:br>
              <a:rPr lang="en-US" dirty="0" smtClean="0"/>
            </a:br>
            <a:r>
              <a:rPr lang="en-US" sz="2000" dirty="0" smtClean="0"/>
              <a:t>(don’t make this your slide title – I’m giving you a generic outline)</a:t>
            </a:r>
            <a:endParaRPr lang="en-US" sz="1400" dirty="0" smtClean="0"/>
          </a:p>
        </p:txBody>
      </p:sp>
      <p:sp>
        <p:nvSpPr>
          <p:cNvPr id="7171" name="Content Placeholder 2"/>
          <p:cNvSpPr>
            <a:spLocks noGrp="1"/>
          </p:cNvSpPr>
          <p:nvPr>
            <p:ph idx="1"/>
          </p:nvPr>
        </p:nvSpPr>
        <p:spPr>
          <a:xfrm>
            <a:off x="228600" y="1600200"/>
            <a:ext cx="5410200" cy="5105400"/>
          </a:xfrm>
        </p:spPr>
        <p:txBody>
          <a:bodyPr/>
          <a:lstStyle/>
          <a:p>
            <a:pPr eaLnBrk="1" hangingPunct="1">
              <a:lnSpc>
                <a:spcPct val="90000"/>
              </a:lnSpc>
            </a:pPr>
            <a:r>
              <a:rPr lang="en-US" sz="2400" dirty="0" smtClean="0"/>
              <a:t>Now that you have established context, explain to the audience why there is a PROBLEM or QUESTION, something UNSOLVED or PUZZLING in this area of inquiry.</a:t>
            </a:r>
          </a:p>
          <a:p>
            <a:pPr eaLnBrk="1" hangingPunct="1">
              <a:lnSpc>
                <a:spcPct val="90000"/>
              </a:lnSpc>
            </a:pPr>
            <a:endParaRPr lang="en-US" sz="2400" dirty="0" smtClean="0"/>
          </a:p>
          <a:p>
            <a:pPr eaLnBrk="1" hangingPunct="1">
              <a:lnSpc>
                <a:spcPct val="90000"/>
              </a:lnSpc>
            </a:pPr>
            <a:r>
              <a:rPr lang="en-US" sz="2400" dirty="0" smtClean="0"/>
              <a:t>What is the nature of the puzzling observation, the sticky problem or the compelling question that you have chosen to spend your summer on? Show the audience what you need to figure out or develop an understanding of. </a:t>
            </a:r>
          </a:p>
          <a:p>
            <a:pPr eaLnBrk="1" hangingPunct="1">
              <a:lnSpc>
                <a:spcPct val="90000"/>
              </a:lnSpc>
            </a:pPr>
            <a:endParaRPr lang="en-US" sz="2400" dirty="0" smtClean="0"/>
          </a:p>
        </p:txBody>
      </p:sp>
      <p:pic>
        <p:nvPicPr>
          <p:cNvPr id="7172" name="Picture 5" descr="MC900023488[1]"/>
          <p:cNvPicPr>
            <a:picLocks noChangeAspect="1" noChangeArrowheads="1"/>
          </p:cNvPicPr>
          <p:nvPr/>
        </p:nvPicPr>
        <p:blipFill>
          <a:blip r:embed="rId3" cstate="print"/>
          <a:srcRect/>
          <a:stretch>
            <a:fillRect/>
          </a:stretch>
        </p:blipFill>
        <p:spPr bwMode="auto">
          <a:xfrm>
            <a:off x="5562600" y="2819400"/>
            <a:ext cx="3352800" cy="3300413"/>
          </a:xfrm>
          <a:prstGeom prst="rect">
            <a:avLst/>
          </a:prstGeom>
          <a:noFill/>
          <a:ln w="9525">
            <a:noFill/>
            <a:miter lim="800000"/>
            <a:headEnd/>
            <a:tailEnd/>
          </a:ln>
        </p:spPr>
      </p:pic>
      <p:sp>
        <p:nvSpPr>
          <p:cNvPr id="7173" name="AutoShape 7"/>
          <p:cNvSpPr>
            <a:spLocks noChangeArrowheads="1"/>
          </p:cNvSpPr>
          <p:nvPr/>
        </p:nvSpPr>
        <p:spPr bwMode="auto">
          <a:xfrm>
            <a:off x="6858000" y="1447800"/>
            <a:ext cx="1905000" cy="1143000"/>
          </a:xfrm>
          <a:prstGeom prst="wedgeRoundRectCallout">
            <a:avLst>
              <a:gd name="adj1" fmla="val 27083"/>
              <a:gd name="adj2" fmla="val 97917"/>
              <a:gd name="adj3" fmla="val 16667"/>
            </a:avLst>
          </a:prstGeom>
          <a:noFill/>
          <a:ln w="9525">
            <a:solidFill>
              <a:schemeClr val="tx1"/>
            </a:solidFill>
            <a:miter lim="800000"/>
            <a:headEnd/>
            <a:tailEnd/>
          </a:ln>
        </p:spPr>
        <p:txBody>
          <a:bodyPr/>
          <a:lstStyle/>
          <a:p>
            <a:pPr algn="ctr"/>
            <a:r>
              <a:rPr lang="en-US" sz="1400" dirty="0"/>
              <a:t>See! There is a </a:t>
            </a:r>
            <a:r>
              <a:rPr lang="en-US" sz="1400" dirty="0" smtClean="0"/>
              <a:t>problem (or puzzle or </a:t>
            </a:r>
            <a:r>
              <a:rPr lang="en-US" sz="1400" dirty="0"/>
              <a:t>unanswered </a:t>
            </a:r>
            <a:r>
              <a:rPr lang="en-US" sz="1400" dirty="0" smtClean="0"/>
              <a:t>question) </a:t>
            </a:r>
            <a:r>
              <a:rPr lang="en-US" sz="1400" dirty="0"/>
              <a:t>right here</a:t>
            </a:r>
          </a:p>
        </p:txBody>
      </p:sp>
      <p:sp>
        <p:nvSpPr>
          <p:cNvPr id="6" name="TextBox 5"/>
          <p:cNvSpPr txBox="1"/>
          <p:nvPr/>
        </p:nvSpPr>
        <p:spPr>
          <a:xfrm>
            <a:off x="4191000" y="5791200"/>
            <a:ext cx="3352800"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t>Use images to explain as much as you can – a presentation is </a:t>
            </a:r>
            <a:r>
              <a:rPr lang="en-US" i="1" dirty="0" smtClean="0"/>
              <a:t>visual</a:t>
            </a:r>
            <a:r>
              <a:rPr lang="en-US" dirty="0" smtClean="0"/>
              <a:t>. Use as little text as possible.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228600"/>
            <a:ext cx="8458200" cy="685800"/>
          </a:xfrm>
        </p:spPr>
        <p:txBody>
          <a:bodyPr/>
          <a:lstStyle/>
          <a:p>
            <a:pPr eaLnBrk="1" hangingPunct="1"/>
            <a:r>
              <a:rPr lang="en-US" sz="4000" dirty="0" smtClean="0"/>
              <a:t>The Solution/Strategy/the BIG idea </a:t>
            </a:r>
          </a:p>
        </p:txBody>
      </p:sp>
      <p:sp>
        <p:nvSpPr>
          <p:cNvPr id="3" name="Content Placeholder 2"/>
          <p:cNvSpPr>
            <a:spLocks noGrp="1"/>
          </p:cNvSpPr>
          <p:nvPr>
            <p:ph idx="1"/>
          </p:nvPr>
        </p:nvSpPr>
        <p:spPr>
          <a:xfrm>
            <a:off x="4495800" y="1752600"/>
            <a:ext cx="4419600" cy="4373563"/>
          </a:xfrm>
        </p:spPr>
        <p:txBody>
          <a:bodyPr>
            <a:normAutofit/>
          </a:bodyPr>
          <a:lstStyle/>
          <a:p>
            <a:pPr eaLnBrk="1" hangingPunct="1">
              <a:lnSpc>
                <a:spcPct val="90000"/>
              </a:lnSpc>
              <a:defRPr/>
            </a:pPr>
            <a:r>
              <a:rPr lang="en-US" sz="2000" dirty="0" smtClean="0"/>
              <a:t>Why should the audience believe your strategy will work?</a:t>
            </a:r>
          </a:p>
          <a:p>
            <a:pPr lvl="1" eaLnBrk="1" hangingPunct="1">
              <a:lnSpc>
                <a:spcPct val="90000"/>
              </a:lnSpc>
              <a:defRPr/>
            </a:pPr>
            <a:r>
              <a:rPr lang="en-US" sz="1800" dirty="0" smtClean="0"/>
              <a:t>Have other people tried to solve this puzzle, or problem or answer this type of question before? Did they fail or fall-short for one reason or another? You should talk about their attempts (with references) here.</a:t>
            </a:r>
          </a:p>
          <a:p>
            <a:pPr lvl="1" eaLnBrk="1" hangingPunct="1">
              <a:lnSpc>
                <a:spcPct val="90000"/>
              </a:lnSpc>
              <a:defRPr/>
            </a:pPr>
            <a:r>
              <a:rPr lang="en-US" sz="1800" dirty="0" smtClean="0"/>
              <a:t>How are you going to succeed where they have failed or pick-up where they left-off?</a:t>
            </a:r>
          </a:p>
          <a:p>
            <a:pPr lvl="1" eaLnBrk="1" hangingPunct="1">
              <a:lnSpc>
                <a:spcPct val="90000"/>
              </a:lnSpc>
              <a:defRPr/>
            </a:pPr>
            <a:r>
              <a:rPr lang="en-US" sz="1800" dirty="0" smtClean="0"/>
              <a:t>Can you provide literature evidence (with reference) that backs up your ideas</a:t>
            </a:r>
          </a:p>
          <a:p>
            <a:pPr eaLnBrk="1" hangingPunct="1">
              <a:lnSpc>
                <a:spcPct val="90000"/>
              </a:lnSpc>
              <a:defRPr/>
            </a:pPr>
            <a:r>
              <a:rPr lang="en-US" sz="2000" dirty="0" smtClean="0"/>
              <a:t>SO WHAT? Why should we care…</a:t>
            </a:r>
          </a:p>
          <a:p>
            <a:pPr eaLnBrk="1" hangingPunct="1">
              <a:lnSpc>
                <a:spcPct val="90000"/>
              </a:lnSpc>
              <a:defRPr/>
            </a:pPr>
            <a:endParaRPr lang="en-US" sz="2000" dirty="0" smtClean="0"/>
          </a:p>
        </p:txBody>
      </p:sp>
      <p:sp>
        <p:nvSpPr>
          <p:cNvPr id="7172" name="Rectangle 8"/>
          <p:cNvSpPr>
            <a:spLocks noGrp="1"/>
          </p:cNvSpPr>
          <p:nvPr>
            <p:ph type="body" sz="half" idx="4294967295"/>
          </p:nvPr>
        </p:nvSpPr>
        <p:spPr>
          <a:xfrm>
            <a:off x="152400" y="3886200"/>
            <a:ext cx="4343400" cy="2590800"/>
          </a:xfrm>
        </p:spPr>
        <p:txBody>
          <a:bodyPr/>
          <a:lstStyle/>
          <a:p>
            <a:pPr eaLnBrk="1" hangingPunct="1">
              <a:lnSpc>
                <a:spcPct val="90000"/>
              </a:lnSpc>
            </a:pPr>
            <a:r>
              <a:rPr lang="en-US" sz="2000" dirty="0" smtClean="0"/>
              <a:t>Present the strategy for examining the PUZZLE, the PROBLEM or QUESTION that you have already outlined on previous slides. </a:t>
            </a:r>
          </a:p>
          <a:p>
            <a:pPr eaLnBrk="1" hangingPunct="1"/>
            <a:r>
              <a:rPr lang="en-US" sz="2000" dirty="0" smtClean="0"/>
              <a:t>Your strategy may be bigger than your research plan – it’s okay (even preferable) to dream big</a:t>
            </a:r>
          </a:p>
          <a:p>
            <a:pPr eaLnBrk="1" hangingPunct="1">
              <a:lnSpc>
                <a:spcPct val="90000"/>
              </a:lnSpc>
            </a:pPr>
            <a:endParaRPr lang="en-US" sz="2000" dirty="0" smtClean="0"/>
          </a:p>
          <a:p>
            <a:pPr eaLnBrk="1" hangingPunct="1"/>
            <a:endParaRPr lang="en-US" sz="2400" dirty="0" smtClean="0"/>
          </a:p>
        </p:txBody>
      </p:sp>
      <p:pic>
        <p:nvPicPr>
          <p:cNvPr id="8197" name="Picture 7" descr="3HAD"/>
          <p:cNvPicPr>
            <a:picLocks noChangeAspect="1" noChangeArrowheads="1"/>
          </p:cNvPicPr>
          <p:nvPr/>
        </p:nvPicPr>
        <p:blipFill>
          <a:blip r:embed="rId3" cstate="print"/>
          <a:srcRect l="3703" t="12282" r="9259" b="11566"/>
          <a:stretch>
            <a:fillRect/>
          </a:stretch>
        </p:blipFill>
        <p:spPr bwMode="auto">
          <a:xfrm>
            <a:off x="381000" y="1295400"/>
            <a:ext cx="3581400" cy="2362200"/>
          </a:xfrm>
          <a:prstGeom prst="rect">
            <a:avLst/>
          </a:prstGeom>
          <a:noFill/>
          <a:ln w="9525">
            <a:noFill/>
            <a:miter lim="800000"/>
            <a:headEnd/>
            <a:tailEnd/>
          </a:ln>
        </p:spPr>
      </p:pic>
      <p:sp>
        <p:nvSpPr>
          <p:cNvPr id="8198" name="Text Box 9"/>
          <p:cNvSpPr txBox="1">
            <a:spLocks noChangeArrowheads="1"/>
          </p:cNvSpPr>
          <p:nvPr/>
        </p:nvSpPr>
        <p:spPr bwMode="auto">
          <a:xfrm>
            <a:off x="0" y="6542088"/>
            <a:ext cx="3503613" cy="304800"/>
          </a:xfrm>
          <a:prstGeom prst="rect">
            <a:avLst/>
          </a:prstGeom>
          <a:noFill/>
          <a:ln w="9525">
            <a:noFill/>
            <a:miter lim="800000"/>
            <a:headEnd/>
            <a:tailEnd/>
          </a:ln>
        </p:spPr>
        <p:txBody>
          <a:bodyPr wrap="none">
            <a:spAutoFit/>
          </a:bodyPr>
          <a:lstStyle/>
          <a:p>
            <a:r>
              <a:rPr lang="en-US" sz="1400"/>
              <a:t>Researcher, J </a:t>
            </a:r>
            <a:r>
              <a:rPr lang="en-US" sz="1400" i="1"/>
              <a:t>Biochemistry</a:t>
            </a:r>
            <a:r>
              <a:rPr lang="en-US" sz="1400"/>
              <a:t> (2000) 100 55</a:t>
            </a:r>
          </a:p>
        </p:txBody>
      </p:sp>
      <p:sp>
        <p:nvSpPr>
          <p:cNvPr id="8199" name="Line 10"/>
          <p:cNvSpPr>
            <a:spLocks noChangeShapeType="1"/>
          </p:cNvSpPr>
          <p:nvPr/>
        </p:nvSpPr>
        <p:spPr bwMode="auto">
          <a:xfrm flipH="1">
            <a:off x="3581400" y="6705600"/>
            <a:ext cx="914400" cy="0"/>
          </a:xfrm>
          <a:prstGeom prst="line">
            <a:avLst/>
          </a:prstGeom>
          <a:noFill/>
          <a:ln w="9525">
            <a:solidFill>
              <a:schemeClr val="tx1"/>
            </a:solidFill>
            <a:round/>
            <a:headEnd/>
            <a:tailEnd type="triangle" w="med" len="med"/>
          </a:ln>
        </p:spPr>
        <p:txBody>
          <a:bodyPr/>
          <a:lstStyle/>
          <a:p>
            <a:endParaRPr lang="en-US"/>
          </a:p>
        </p:txBody>
      </p:sp>
      <p:sp>
        <p:nvSpPr>
          <p:cNvPr id="8200" name="Text Box 11"/>
          <p:cNvSpPr txBox="1">
            <a:spLocks noChangeArrowheads="1"/>
          </p:cNvSpPr>
          <p:nvPr/>
        </p:nvSpPr>
        <p:spPr bwMode="auto">
          <a:xfrm>
            <a:off x="4556125" y="6276975"/>
            <a:ext cx="4587875" cy="581025"/>
          </a:xfrm>
          <a:prstGeom prst="rect">
            <a:avLst/>
          </a:prstGeom>
          <a:noFill/>
          <a:ln w="9525">
            <a:noFill/>
            <a:miter lim="800000"/>
            <a:headEnd/>
            <a:tailEnd/>
          </a:ln>
        </p:spPr>
        <p:txBody>
          <a:bodyPr>
            <a:spAutoFit/>
          </a:bodyPr>
          <a:lstStyle/>
          <a:p>
            <a:r>
              <a:rPr lang="en-US" sz="1600" i="1" dirty="0"/>
              <a:t>There is a reference here because the image used was taken from another publication</a:t>
            </a:r>
          </a:p>
        </p:txBody>
      </p:sp>
      <p:sp>
        <p:nvSpPr>
          <p:cNvPr id="9" name="TextBox 8"/>
          <p:cNvSpPr txBox="1"/>
          <p:nvPr/>
        </p:nvSpPr>
        <p:spPr>
          <a:xfrm>
            <a:off x="3962400" y="914400"/>
            <a:ext cx="46482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t>Animation can be used to control the flow of information – see NOTES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52400"/>
            <a:ext cx="8229600" cy="1143000"/>
          </a:xfrm>
        </p:spPr>
        <p:txBody>
          <a:bodyPr/>
          <a:lstStyle/>
          <a:p>
            <a:pPr eaLnBrk="1" hangingPunct="1"/>
            <a:r>
              <a:rPr lang="en-US" sz="3600" dirty="0" smtClean="0"/>
              <a:t>Your Research GOALS or TRAJECTORY</a:t>
            </a:r>
            <a:br>
              <a:rPr lang="en-US" sz="3600" dirty="0" smtClean="0"/>
            </a:br>
            <a:r>
              <a:rPr lang="en-US" sz="2400" i="1" dirty="0" smtClean="0"/>
              <a:t>how you are practically implementing your strategy</a:t>
            </a:r>
          </a:p>
        </p:txBody>
      </p:sp>
      <p:sp>
        <p:nvSpPr>
          <p:cNvPr id="9219" name="Rectangle 5"/>
          <p:cNvSpPr>
            <a:spLocks noGrp="1"/>
          </p:cNvSpPr>
          <p:nvPr>
            <p:ph type="body" idx="4294967295"/>
          </p:nvPr>
        </p:nvSpPr>
        <p:spPr>
          <a:xfrm>
            <a:off x="381000" y="1524000"/>
            <a:ext cx="8382000" cy="4754563"/>
          </a:xfrm>
        </p:spPr>
        <p:txBody>
          <a:bodyPr/>
          <a:lstStyle/>
          <a:p>
            <a:pPr eaLnBrk="1" hangingPunct="1">
              <a:lnSpc>
                <a:spcPct val="90000"/>
              </a:lnSpc>
              <a:buSzPct val="90000"/>
              <a:buFontTx/>
              <a:buChar char="•"/>
            </a:pPr>
            <a:r>
              <a:rPr lang="en-US" sz="2400" dirty="0" smtClean="0"/>
              <a:t>Goal #1/Step #1 </a:t>
            </a:r>
          </a:p>
          <a:p>
            <a:pPr lvl="1" eaLnBrk="1" hangingPunct="1">
              <a:lnSpc>
                <a:spcPct val="90000"/>
              </a:lnSpc>
              <a:buSzPct val="90000"/>
              <a:buFontTx/>
              <a:buChar char="•"/>
            </a:pPr>
            <a:r>
              <a:rPr lang="en-US" sz="2000" dirty="0" smtClean="0"/>
              <a:t>e.g. </a:t>
            </a:r>
            <a:r>
              <a:rPr lang="en-US" sz="2000" dirty="0" err="1" smtClean="0"/>
              <a:t>overexpress</a:t>
            </a:r>
            <a:r>
              <a:rPr lang="en-US" sz="2000" dirty="0" smtClean="0"/>
              <a:t> and purify X</a:t>
            </a:r>
          </a:p>
          <a:p>
            <a:pPr lvl="1" eaLnBrk="1" hangingPunct="1">
              <a:lnSpc>
                <a:spcPct val="90000"/>
              </a:lnSpc>
              <a:buSzPct val="90000"/>
              <a:buFontTx/>
              <a:buChar char="•"/>
            </a:pPr>
            <a:r>
              <a:rPr lang="en-US" sz="2000" dirty="0" smtClean="0"/>
              <a:t>e.g. select a body of primary literature by Author Y </a:t>
            </a:r>
          </a:p>
          <a:p>
            <a:pPr eaLnBrk="1" hangingPunct="1">
              <a:lnSpc>
                <a:spcPct val="90000"/>
              </a:lnSpc>
            </a:pPr>
            <a:r>
              <a:rPr lang="en-US" sz="2400" dirty="0" smtClean="0"/>
              <a:t>Goal #2/Step #1 </a:t>
            </a:r>
          </a:p>
          <a:p>
            <a:pPr lvl="1" eaLnBrk="1" hangingPunct="1">
              <a:lnSpc>
                <a:spcPct val="90000"/>
              </a:lnSpc>
            </a:pPr>
            <a:r>
              <a:rPr lang="en-US" sz="2000" dirty="0" smtClean="0"/>
              <a:t>e.g. demonstrate activity for X </a:t>
            </a:r>
          </a:p>
          <a:p>
            <a:pPr lvl="1" eaLnBrk="1" hangingPunct="1">
              <a:lnSpc>
                <a:spcPct val="90000"/>
              </a:lnSpc>
            </a:pPr>
            <a:r>
              <a:rPr lang="en-US" sz="2000" dirty="0" smtClean="0"/>
              <a:t>e.g. evaluate the primary literature for evidence of theory Q  </a:t>
            </a:r>
          </a:p>
          <a:p>
            <a:pPr eaLnBrk="1" hangingPunct="1">
              <a:lnSpc>
                <a:spcPct val="90000"/>
              </a:lnSpc>
            </a:pPr>
            <a:r>
              <a:rPr lang="en-US" sz="2400" dirty="0" smtClean="0"/>
              <a:t>Goal #3/Step #3 </a:t>
            </a:r>
          </a:p>
          <a:p>
            <a:pPr lvl="1" eaLnBrk="1" hangingPunct="1">
              <a:lnSpc>
                <a:spcPct val="90000"/>
              </a:lnSpc>
            </a:pPr>
            <a:r>
              <a:rPr lang="en-US" sz="2000" dirty="0" smtClean="0"/>
              <a:t>e.g. inhibit X with small molecules</a:t>
            </a:r>
          </a:p>
          <a:p>
            <a:pPr lvl="1" eaLnBrk="1" hangingPunct="1">
              <a:lnSpc>
                <a:spcPct val="90000"/>
              </a:lnSpc>
            </a:pPr>
            <a:r>
              <a:rPr lang="en-US" sz="2000" dirty="0" smtClean="0"/>
              <a:t>e.g. evaluate the primary literature for evidence of theory Z</a:t>
            </a:r>
          </a:p>
          <a:p>
            <a:pPr eaLnBrk="1" hangingPunct="1">
              <a:lnSpc>
                <a:spcPct val="90000"/>
              </a:lnSpc>
            </a:pPr>
            <a:r>
              <a:rPr lang="en-US" sz="2400" dirty="0" smtClean="0"/>
              <a:t>Goal #4/Step #4 </a:t>
            </a:r>
          </a:p>
          <a:p>
            <a:pPr lvl="1" eaLnBrk="1" hangingPunct="1">
              <a:lnSpc>
                <a:spcPct val="90000"/>
              </a:lnSpc>
            </a:pPr>
            <a:r>
              <a:rPr lang="en-US" sz="2000" dirty="0" smtClean="0"/>
              <a:t>e.g. investigate mechanism of the X reaction</a:t>
            </a:r>
          </a:p>
          <a:p>
            <a:pPr lvl="1" eaLnBrk="1" hangingPunct="1">
              <a:lnSpc>
                <a:spcPct val="90000"/>
              </a:lnSpc>
            </a:pPr>
            <a:r>
              <a:rPr lang="en-US" sz="2000" dirty="0" smtClean="0"/>
              <a:t>e.g. analyze the apparent opposition of theory Q and theory Z in Author Y’s writings</a:t>
            </a:r>
          </a:p>
          <a:p>
            <a:pPr eaLnBrk="1" hangingPunct="1">
              <a:lnSpc>
                <a:spcPct val="90000"/>
              </a:lnSpc>
            </a:pPr>
            <a:endParaRPr lang="en-US" sz="2400" dirty="0" smtClean="0"/>
          </a:p>
          <a:p>
            <a:pPr eaLnBrk="1" hangingPunct="1">
              <a:lnSpc>
                <a:spcPct val="90000"/>
              </a:lnSpc>
            </a:pPr>
            <a:endParaRPr lang="en-US" sz="2400" dirty="0" smtClean="0"/>
          </a:p>
        </p:txBody>
      </p:sp>
      <p:sp>
        <p:nvSpPr>
          <p:cNvPr id="4" name="TextBox 3"/>
          <p:cNvSpPr txBox="1"/>
          <p:nvPr/>
        </p:nvSpPr>
        <p:spPr>
          <a:xfrm>
            <a:off x="6477000" y="1371600"/>
            <a:ext cx="2667000" cy="163121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000" dirty="0" smtClean="0"/>
              <a:t>Keep your audience in mind. It will contain people that are </a:t>
            </a:r>
            <a:r>
              <a:rPr lang="en-US" sz="2000" i="1" dirty="0" smtClean="0"/>
              <a:t>unfamiliar </a:t>
            </a:r>
            <a:r>
              <a:rPr lang="en-US" sz="2000" dirty="0" smtClean="0"/>
              <a:t>with your discipline. </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457200" y="0"/>
            <a:ext cx="8229600" cy="1143000"/>
          </a:xfrm>
        </p:spPr>
        <p:txBody>
          <a:bodyPr/>
          <a:lstStyle/>
          <a:p>
            <a:pPr eaLnBrk="1" hangingPunct="1"/>
            <a:r>
              <a:rPr lang="en-US" sz="3200" dirty="0" smtClean="0"/>
              <a:t>GOAL #1/STEP #1 – a Data/Observations slide</a:t>
            </a:r>
            <a:br>
              <a:rPr lang="en-US" sz="3200" dirty="0" smtClean="0"/>
            </a:br>
            <a:r>
              <a:rPr lang="en-US" sz="1600" dirty="0" smtClean="0"/>
              <a:t>(again, do not make this your slide title – I’m giving you a generic outline)</a:t>
            </a:r>
            <a:endParaRPr lang="en-US" sz="3200" dirty="0" smtClean="0"/>
          </a:p>
        </p:txBody>
      </p:sp>
      <p:sp>
        <p:nvSpPr>
          <p:cNvPr id="1028" name="Content Placeholder 2"/>
          <p:cNvSpPr>
            <a:spLocks noGrp="1"/>
          </p:cNvSpPr>
          <p:nvPr>
            <p:ph sz="half" idx="1"/>
          </p:nvPr>
        </p:nvSpPr>
        <p:spPr>
          <a:xfrm>
            <a:off x="304800" y="1447800"/>
            <a:ext cx="4191000" cy="1905000"/>
          </a:xfrm>
        </p:spPr>
        <p:txBody>
          <a:bodyPr/>
          <a:lstStyle/>
          <a:p>
            <a:pPr eaLnBrk="1" hangingPunct="1"/>
            <a:r>
              <a:rPr lang="en-US" sz="2000" dirty="0" smtClean="0"/>
              <a:t>What MATERIALS did you use to perform these observations or experiments?</a:t>
            </a:r>
          </a:p>
          <a:p>
            <a:pPr eaLnBrk="1" hangingPunct="1"/>
            <a:r>
              <a:rPr lang="en-US" sz="2000" dirty="0" smtClean="0"/>
              <a:t>What was the RESULT/OUTCOME What did you observe? </a:t>
            </a:r>
          </a:p>
          <a:p>
            <a:pPr eaLnBrk="1" hangingPunct="1"/>
            <a:endParaRPr lang="en-US" sz="2000" dirty="0" smtClean="0"/>
          </a:p>
          <a:p>
            <a:pPr eaLnBrk="1" hangingPunct="1"/>
            <a:endParaRPr lang="en-US" sz="2000" dirty="0" smtClean="0"/>
          </a:p>
        </p:txBody>
      </p:sp>
      <p:sp>
        <p:nvSpPr>
          <p:cNvPr id="1029" name="Content Placeholder 9"/>
          <p:cNvSpPr>
            <a:spLocks noGrp="1"/>
          </p:cNvSpPr>
          <p:nvPr>
            <p:ph sz="half" idx="2"/>
          </p:nvPr>
        </p:nvSpPr>
        <p:spPr>
          <a:xfrm>
            <a:off x="4419600" y="1447800"/>
            <a:ext cx="4572000" cy="1905000"/>
          </a:xfrm>
        </p:spPr>
        <p:txBody>
          <a:bodyPr/>
          <a:lstStyle/>
          <a:p>
            <a:pPr eaLnBrk="1" hangingPunct="1"/>
            <a:r>
              <a:rPr lang="en-US" sz="2000" dirty="0" smtClean="0"/>
              <a:t>Show the DATA/EVIDENCE  (a graph, a table, a figure, an image, some text…)</a:t>
            </a:r>
          </a:p>
          <a:p>
            <a:pPr eaLnBrk="1" hangingPunct="1"/>
            <a:r>
              <a:rPr lang="en-US" sz="2000" dirty="0" smtClean="0"/>
              <a:t>Interpret the DATA/EVIDENCE</a:t>
            </a:r>
          </a:p>
          <a:p>
            <a:pPr eaLnBrk="1" hangingPunct="1"/>
            <a:r>
              <a:rPr lang="en-US" sz="2000" dirty="0" smtClean="0"/>
              <a:t>Draw an IMPLICATION or a tentative CONCLUSION</a:t>
            </a:r>
          </a:p>
        </p:txBody>
      </p:sp>
      <p:graphicFrame>
        <p:nvGraphicFramePr>
          <p:cNvPr id="1026" name="Object 5"/>
          <p:cNvGraphicFramePr>
            <a:graphicFrameLocks noChangeAspect="1"/>
          </p:cNvGraphicFramePr>
          <p:nvPr/>
        </p:nvGraphicFramePr>
        <p:xfrm>
          <a:off x="609600" y="3429000"/>
          <a:ext cx="8001000" cy="3200400"/>
        </p:xfrm>
        <a:graphic>
          <a:graphicData uri="http://schemas.openxmlformats.org/presentationml/2006/ole">
            <mc:AlternateContent xmlns:mc="http://schemas.openxmlformats.org/markup-compatibility/2006">
              <mc:Choice xmlns:v="urn:schemas-microsoft-com:vml" Requires="v">
                <p:oleObj spid="_x0000_s1027" name="Chart" r:id="rId4" imgW="11791950" imgH="6619875" progId="MSGraph.Chart.8">
                  <p:embed followColorScheme="full"/>
                </p:oleObj>
              </mc:Choice>
              <mc:Fallback>
                <p:oleObj name="Chart" r:id="rId4" imgW="11791950" imgH="6619875"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429000"/>
                        <a:ext cx="8001000" cy="320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Line 6"/>
          <p:cNvSpPr>
            <a:spLocks noChangeShapeType="1"/>
          </p:cNvSpPr>
          <p:nvPr/>
        </p:nvSpPr>
        <p:spPr bwMode="auto">
          <a:xfrm flipH="1">
            <a:off x="5334000" y="3886200"/>
            <a:ext cx="685800" cy="484188"/>
          </a:xfrm>
          <a:prstGeom prst="line">
            <a:avLst/>
          </a:prstGeom>
          <a:noFill/>
          <a:ln w="9525">
            <a:solidFill>
              <a:schemeClr val="tx1"/>
            </a:solidFill>
            <a:round/>
            <a:headEnd/>
            <a:tailEnd type="triangle" w="med" len="med"/>
          </a:ln>
        </p:spPr>
        <p:txBody>
          <a:bodyPr/>
          <a:lstStyle/>
          <a:p>
            <a:endParaRPr lang="en-US"/>
          </a:p>
        </p:txBody>
      </p:sp>
      <p:sp>
        <p:nvSpPr>
          <p:cNvPr id="1031" name="Text Box 7"/>
          <p:cNvSpPr txBox="1">
            <a:spLocks noChangeArrowheads="1"/>
          </p:cNvSpPr>
          <p:nvPr/>
        </p:nvSpPr>
        <p:spPr bwMode="auto">
          <a:xfrm>
            <a:off x="6096000" y="3581400"/>
            <a:ext cx="1203325" cy="609600"/>
          </a:xfrm>
          <a:prstGeom prst="rect">
            <a:avLst/>
          </a:prstGeom>
          <a:noFill/>
          <a:ln w="9525">
            <a:noFill/>
            <a:miter lim="800000"/>
            <a:headEnd/>
            <a:tailEnd/>
          </a:ln>
        </p:spPr>
        <p:txBody>
          <a:bodyPr lIns="91437" tIns="45718" rIns="91437" bIns="45718">
            <a:spAutoFit/>
          </a:bodyPr>
          <a:lstStyle/>
          <a:p>
            <a:pPr defTabSz="3500438"/>
            <a:r>
              <a:rPr lang="en-US" sz="1700"/>
              <a:t>This is important!</a:t>
            </a:r>
          </a:p>
        </p:txBody>
      </p:sp>
      <p:sp>
        <p:nvSpPr>
          <p:cNvPr id="8" name="TextBox 7"/>
          <p:cNvSpPr txBox="1"/>
          <p:nvPr/>
        </p:nvSpPr>
        <p:spPr>
          <a:xfrm>
            <a:off x="0" y="3657600"/>
            <a:ext cx="2667000" cy="163121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000" dirty="0" smtClean="0"/>
              <a:t>Keep your audience in mind. It will contain people that are </a:t>
            </a:r>
            <a:r>
              <a:rPr lang="en-US" sz="2000" i="1" dirty="0" smtClean="0"/>
              <a:t>unfamiliar </a:t>
            </a:r>
            <a:r>
              <a:rPr lang="en-US" sz="2000" dirty="0" smtClean="0"/>
              <a:t>with your discipline. </a:t>
            </a: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52400"/>
            <a:ext cx="8229600" cy="1143000"/>
          </a:xfrm>
        </p:spPr>
        <p:txBody>
          <a:bodyPr/>
          <a:lstStyle/>
          <a:p>
            <a:pPr eaLnBrk="1" hangingPunct="1"/>
            <a:r>
              <a:rPr lang="en-US" sz="3600" dirty="0" smtClean="0"/>
              <a:t>Your Research GOALS or TRAJECTORY</a:t>
            </a:r>
            <a:br>
              <a:rPr lang="en-US" sz="3600" dirty="0" smtClean="0"/>
            </a:br>
            <a:r>
              <a:rPr lang="en-US" sz="2400" i="1" dirty="0" smtClean="0"/>
              <a:t>how you are practically implementing your strategy</a:t>
            </a:r>
          </a:p>
        </p:txBody>
      </p:sp>
      <p:sp>
        <p:nvSpPr>
          <p:cNvPr id="9219" name="Rectangle 5"/>
          <p:cNvSpPr>
            <a:spLocks noGrp="1"/>
          </p:cNvSpPr>
          <p:nvPr>
            <p:ph type="body" idx="4294967295"/>
          </p:nvPr>
        </p:nvSpPr>
        <p:spPr>
          <a:xfrm>
            <a:off x="381000" y="1524000"/>
            <a:ext cx="8382000" cy="4754563"/>
          </a:xfrm>
        </p:spPr>
        <p:txBody>
          <a:bodyPr/>
          <a:lstStyle/>
          <a:p>
            <a:pPr eaLnBrk="1" hangingPunct="1">
              <a:lnSpc>
                <a:spcPct val="90000"/>
              </a:lnSpc>
              <a:buSzPct val="90000"/>
              <a:buFont typeface="Wingdings" pitchFamily="2" charset="2"/>
              <a:buChar char="ü"/>
            </a:pPr>
            <a:r>
              <a:rPr lang="en-US" sz="2400" dirty="0" smtClean="0"/>
              <a:t>Goal #1/Step #1 </a:t>
            </a:r>
          </a:p>
          <a:p>
            <a:pPr lvl="1" eaLnBrk="1" hangingPunct="1">
              <a:lnSpc>
                <a:spcPct val="90000"/>
              </a:lnSpc>
              <a:buSzPct val="90000"/>
              <a:buFontTx/>
              <a:buChar char="•"/>
            </a:pPr>
            <a:r>
              <a:rPr lang="en-US" sz="2000" dirty="0" smtClean="0"/>
              <a:t>e.g. </a:t>
            </a:r>
            <a:r>
              <a:rPr lang="en-US" sz="2000" dirty="0" err="1" smtClean="0"/>
              <a:t>overexpress</a:t>
            </a:r>
            <a:r>
              <a:rPr lang="en-US" sz="2000" dirty="0" smtClean="0"/>
              <a:t> and purify X</a:t>
            </a:r>
          </a:p>
          <a:p>
            <a:pPr lvl="1" eaLnBrk="1" hangingPunct="1">
              <a:lnSpc>
                <a:spcPct val="90000"/>
              </a:lnSpc>
              <a:buSzPct val="90000"/>
              <a:buFontTx/>
              <a:buChar char="•"/>
            </a:pPr>
            <a:r>
              <a:rPr lang="en-US" sz="2000" dirty="0" smtClean="0"/>
              <a:t>e.g. select a body of primary literature by Author Y </a:t>
            </a:r>
          </a:p>
          <a:p>
            <a:pPr eaLnBrk="1" hangingPunct="1">
              <a:lnSpc>
                <a:spcPct val="90000"/>
              </a:lnSpc>
            </a:pPr>
            <a:r>
              <a:rPr lang="en-US" sz="2400" dirty="0" smtClean="0"/>
              <a:t>Goal #2/Step #1 </a:t>
            </a:r>
          </a:p>
          <a:p>
            <a:pPr lvl="1" eaLnBrk="1" hangingPunct="1">
              <a:lnSpc>
                <a:spcPct val="90000"/>
              </a:lnSpc>
            </a:pPr>
            <a:r>
              <a:rPr lang="en-US" sz="2000" dirty="0" smtClean="0"/>
              <a:t>e.g. demonstrate activity for X </a:t>
            </a:r>
          </a:p>
          <a:p>
            <a:pPr lvl="1" eaLnBrk="1" hangingPunct="1">
              <a:lnSpc>
                <a:spcPct val="90000"/>
              </a:lnSpc>
            </a:pPr>
            <a:r>
              <a:rPr lang="en-US" sz="2000" dirty="0" smtClean="0"/>
              <a:t>e.g. evaluate the primary literature for evidence of theory Q  </a:t>
            </a:r>
          </a:p>
          <a:p>
            <a:pPr eaLnBrk="1" hangingPunct="1">
              <a:lnSpc>
                <a:spcPct val="90000"/>
              </a:lnSpc>
            </a:pPr>
            <a:r>
              <a:rPr lang="en-US" sz="2400" dirty="0" smtClean="0"/>
              <a:t>Goal #3/Step #3 </a:t>
            </a:r>
          </a:p>
          <a:p>
            <a:pPr lvl="1" eaLnBrk="1" hangingPunct="1">
              <a:lnSpc>
                <a:spcPct val="90000"/>
              </a:lnSpc>
            </a:pPr>
            <a:r>
              <a:rPr lang="en-US" sz="2000" dirty="0" smtClean="0"/>
              <a:t>e.g. inhibit X with small molecules</a:t>
            </a:r>
          </a:p>
          <a:p>
            <a:pPr lvl="1" eaLnBrk="1" hangingPunct="1">
              <a:lnSpc>
                <a:spcPct val="90000"/>
              </a:lnSpc>
            </a:pPr>
            <a:r>
              <a:rPr lang="en-US" sz="2000" dirty="0" smtClean="0"/>
              <a:t>e.g. evaluate the primary literature for evidence of theory Z</a:t>
            </a:r>
          </a:p>
          <a:p>
            <a:pPr eaLnBrk="1" hangingPunct="1">
              <a:lnSpc>
                <a:spcPct val="90000"/>
              </a:lnSpc>
            </a:pPr>
            <a:r>
              <a:rPr lang="en-US" sz="2400" dirty="0" smtClean="0"/>
              <a:t>Goal #4/Step #4 </a:t>
            </a:r>
          </a:p>
          <a:p>
            <a:pPr lvl="1" eaLnBrk="1" hangingPunct="1">
              <a:lnSpc>
                <a:spcPct val="90000"/>
              </a:lnSpc>
            </a:pPr>
            <a:r>
              <a:rPr lang="en-US" sz="2000" dirty="0" smtClean="0"/>
              <a:t>e.g. investigate mechanism of the X reaction</a:t>
            </a:r>
          </a:p>
          <a:p>
            <a:pPr lvl="1" eaLnBrk="1" hangingPunct="1">
              <a:lnSpc>
                <a:spcPct val="90000"/>
              </a:lnSpc>
            </a:pPr>
            <a:r>
              <a:rPr lang="en-US" sz="2000" dirty="0" smtClean="0"/>
              <a:t>e.g. analyze the apparent opposition of theory Q and theory Z in Author Y’s writings</a:t>
            </a:r>
          </a:p>
          <a:p>
            <a:pPr eaLnBrk="1" hangingPunct="1">
              <a:lnSpc>
                <a:spcPct val="90000"/>
              </a:lnSpc>
            </a:pPr>
            <a:endParaRPr lang="en-US" sz="2400" dirty="0" smtClean="0"/>
          </a:p>
          <a:p>
            <a:pPr eaLnBrk="1" hangingPunct="1">
              <a:lnSpc>
                <a:spcPct val="90000"/>
              </a:lnSpc>
            </a:pPr>
            <a:endParaRPr lang="en-US" sz="2400" dirty="0" smtClean="0"/>
          </a:p>
        </p:txBody>
      </p:sp>
      <p:sp>
        <p:nvSpPr>
          <p:cNvPr id="4" name="TextBox 3"/>
          <p:cNvSpPr txBox="1"/>
          <p:nvPr/>
        </p:nvSpPr>
        <p:spPr>
          <a:xfrm>
            <a:off x="2895600" y="1524000"/>
            <a:ext cx="5105400" cy="38100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t>See – you have accomplished Goal #1/step #1</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351</TotalTime>
  <Words>4954</Words>
  <Application>Microsoft Office PowerPoint</Application>
  <PresentationFormat>On-screen Show (4:3)</PresentationFormat>
  <Paragraphs>320</Paragraphs>
  <Slides>29</Slides>
  <Notes>24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2" baseType="lpstr">
      <vt:lpstr>Office Theme</vt:lpstr>
      <vt:lpstr>Chart</vt:lpstr>
      <vt:lpstr>ChemSketch</vt:lpstr>
      <vt:lpstr>PowerPoint Presentation</vt:lpstr>
      <vt:lpstr>A Cool Title for my Presentation</vt:lpstr>
      <vt:lpstr>This is my area of inquiry (don’t make this your slide title – I’m giving you a generic outline)</vt:lpstr>
      <vt:lpstr>Frame your project (don’t make this your slide title – I’m giving you a generic outline)</vt:lpstr>
      <vt:lpstr>The Problem/Question/Puzzle (don’t make this your slide title – I’m giving you a generic outline)</vt:lpstr>
      <vt:lpstr>The Solution/Strategy/the BIG idea </vt:lpstr>
      <vt:lpstr>Your Research GOALS or TRAJECTORY how you are practically implementing your strategy</vt:lpstr>
      <vt:lpstr>GOAL #1/STEP #1 – a Data/Observations slide (again, do not make this your slide title – I’m giving you a generic outline)</vt:lpstr>
      <vt:lpstr>Your Research GOALS or TRAJECTORY how you are practically implementing your strategy</vt:lpstr>
      <vt:lpstr>GOAL #2/STEP #2 – a Data/Observations slide (again, do not make this your slide title – I’m giving you a generic outline)</vt:lpstr>
      <vt:lpstr>Your Research GOALS or TRAJECTORY how you are practically implementing your strategy</vt:lpstr>
      <vt:lpstr>Preliminary Conclusions</vt:lpstr>
      <vt:lpstr>Acknowledgements</vt:lpstr>
      <vt:lpstr>Other info you should know…</vt:lpstr>
      <vt:lpstr>These next slides are examples on how to organize images and deliver information in a presentation friendly and visually appealing way</vt:lpstr>
      <vt:lpstr>Natural products  and human medicine</vt:lpstr>
      <vt:lpstr>Propylproline Biosynthesis Step 1: Tyrosine Hydroxylase, LmbB2</vt:lpstr>
      <vt:lpstr> Propylproline Biosynthesis Step 2: L-DOPA dioxygenase, LmbB1</vt:lpstr>
      <vt:lpstr>Reconstructing Eden:  Blake’s Composite Art</vt:lpstr>
      <vt:lpstr>Background</vt:lpstr>
      <vt:lpstr>Fluency in Two Languages— Goals and Objectives</vt:lpstr>
      <vt:lpstr>Objectives</vt:lpstr>
      <vt:lpstr>Opposing States of Being</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Presentation</dc:title>
  <dc:creator>Keri Colabroy</dc:creator>
  <cp:lastModifiedBy>Keri</cp:lastModifiedBy>
  <cp:revision>53</cp:revision>
  <dcterms:created xsi:type="dcterms:W3CDTF">2009-12-18T21:10:00Z</dcterms:created>
  <dcterms:modified xsi:type="dcterms:W3CDTF">2016-06-08T13:00:18Z</dcterms:modified>
</cp:coreProperties>
</file>